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66" r:id="rId2"/>
    <p:sldId id="256" r:id="rId3"/>
    <p:sldId id="257" r:id="rId4"/>
    <p:sldId id="258" r:id="rId5"/>
    <p:sldId id="259" r:id="rId6"/>
    <p:sldId id="260" r:id="rId7"/>
    <p:sldId id="261" r:id="rId8"/>
    <p:sldId id="262" r:id="rId9"/>
    <p:sldId id="263" r:id="rId10"/>
    <p:sldId id="267" r:id="rId11"/>
    <p:sldId id="264" r:id="rId12"/>
    <p:sldId id="265" r:id="rId13"/>
    <p:sldId id="268" r:id="rId14"/>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3EC1589-EF8B-2225-7EB0-9143B4C07E08}" name="919361068320" initials="9" userId="b8cd6c1e99687fed"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44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86087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2DB485BE-CB3D-B7CD-5960-016062094400}"/>
              </a:ext>
            </a:extLst>
          </p:cNvPr>
          <p:cNvSpPr/>
          <p:nvPr/>
        </p:nvSpPr>
        <p:spPr>
          <a:xfrm>
            <a:off x="0" y="0"/>
            <a:ext cx="14630400" cy="8229600"/>
          </a:xfrm>
          <a:prstGeom prst="rect">
            <a:avLst/>
          </a:prstGeom>
          <a:solidFill>
            <a:srgbClr val="09151A">
              <a:alpha val="75000"/>
            </a:srgbClr>
          </a:solidFill>
          <a:ln/>
        </p:spPr>
      </p:sp>
      <p:sp>
        <p:nvSpPr>
          <p:cNvPr id="3" name="Shape 0">
            <a:extLst>
              <a:ext uri="{FF2B5EF4-FFF2-40B4-BE49-F238E27FC236}">
                <a16:creationId xmlns:a16="http://schemas.microsoft.com/office/drawing/2014/main" id="{0619F777-0476-7306-9667-F08275D71EA3}"/>
              </a:ext>
            </a:extLst>
          </p:cNvPr>
          <p:cNvSpPr/>
          <p:nvPr/>
        </p:nvSpPr>
        <p:spPr>
          <a:xfrm>
            <a:off x="0" y="0"/>
            <a:ext cx="14630400" cy="8229600"/>
          </a:xfrm>
          <a:prstGeom prst="rect">
            <a:avLst/>
          </a:prstGeom>
          <a:solidFill>
            <a:srgbClr val="09151A">
              <a:alpha val="75000"/>
            </a:srgbClr>
          </a:solidFill>
          <a:ln/>
        </p:spPr>
        <p:txBody>
          <a:bodyPr/>
          <a:lstStyle/>
          <a:p>
            <a:pPr algn="ctr"/>
            <a:r>
              <a:rPr lang="en-US" sz="8000" dirty="0">
                <a:solidFill>
                  <a:schemeClr val="bg1"/>
                </a:solidFill>
                <a:latin typeface="Times New Roman" panose="02020603050405020304" pitchFamily="18" charset="0"/>
                <a:cs typeface="Times New Roman" panose="02020603050405020304" pitchFamily="18" charset="0"/>
              </a:rPr>
              <a:t>BRAIN TUMOR PREDICTION USING CNN</a:t>
            </a:r>
          </a:p>
          <a:p>
            <a:pPr algn="r"/>
            <a:endParaRPr lang="en-US" sz="8000" dirty="0">
              <a:solidFill>
                <a:schemeClr val="bg1"/>
              </a:solidFill>
              <a:latin typeface="Times New Roman" panose="02020603050405020304" pitchFamily="18" charset="0"/>
              <a:cs typeface="Times New Roman" panose="02020603050405020304" pitchFamily="18" charset="0"/>
            </a:endParaRPr>
          </a:p>
          <a:p>
            <a:pPr algn="r"/>
            <a:endParaRPr lang="en-US" sz="8000" dirty="0">
              <a:solidFill>
                <a:schemeClr val="bg1"/>
              </a:solidFill>
              <a:latin typeface="Times New Roman" panose="02020603050405020304" pitchFamily="18" charset="0"/>
              <a:cs typeface="Times New Roman" panose="02020603050405020304" pitchFamily="18" charset="0"/>
            </a:endParaRPr>
          </a:p>
          <a:p>
            <a:pPr algn="r"/>
            <a:r>
              <a:rPr lang="en-US" sz="4400" dirty="0">
                <a:solidFill>
                  <a:schemeClr val="bg1"/>
                </a:solidFill>
                <a:latin typeface="Times New Roman" panose="02020603050405020304" pitchFamily="18" charset="0"/>
                <a:cs typeface="Times New Roman" panose="02020603050405020304" pitchFamily="18" charset="0"/>
              </a:rPr>
              <a:t>Presented by: </a:t>
            </a:r>
          </a:p>
          <a:p>
            <a:pPr algn="r"/>
            <a:r>
              <a:rPr lang="en-US" sz="4400" dirty="0">
                <a:solidFill>
                  <a:schemeClr val="bg1"/>
                </a:solidFill>
                <a:latin typeface="Times New Roman" panose="02020603050405020304" pitchFamily="18" charset="0"/>
                <a:cs typeface="Times New Roman" panose="02020603050405020304" pitchFamily="18" charset="0"/>
              </a:rPr>
              <a:t>ANANTHA NARAYANAN R                      </a:t>
            </a:r>
          </a:p>
          <a:p>
            <a:pPr algn="r"/>
            <a:r>
              <a:rPr lang="en-US" sz="4400" dirty="0">
                <a:solidFill>
                  <a:schemeClr val="bg1"/>
                </a:solidFill>
                <a:latin typeface="Times New Roman" panose="02020603050405020304" pitchFamily="18" charset="0"/>
                <a:cs typeface="Times New Roman" panose="02020603050405020304" pitchFamily="18" charset="0"/>
              </a:rPr>
              <a:t> III </a:t>
            </a:r>
            <a:r>
              <a:rPr lang="en-US" sz="4400" dirty="0" err="1">
                <a:solidFill>
                  <a:schemeClr val="bg1"/>
                </a:solidFill>
                <a:latin typeface="Times New Roman" panose="02020603050405020304" pitchFamily="18" charset="0"/>
                <a:cs typeface="Times New Roman" panose="02020603050405020304" pitchFamily="18" charset="0"/>
              </a:rPr>
              <a:t>year,KVCET</a:t>
            </a:r>
            <a:r>
              <a:rPr lang="en-US" sz="4400" dirty="0">
                <a:solidFill>
                  <a:schemeClr val="bg1"/>
                </a:solidFill>
                <a:latin typeface="Times New Roman" panose="02020603050405020304" pitchFamily="18" charset="0"/>
                <a:cs typeface="Times New Roman" panose="02020603050405020304" pitchFamily="18" charset="0"/>
              </a:rPr>
              <a:t>   </a:t>
            </a:r>
          </a:p>
          <a:p>
            <a:pPr algn="r"/>
            <a:r>
              <a:rPr lang="en-US" sz="4400" dirty="0">
                <a:solidFill>
                  <a:schemeClr val="bg1"/>
                </a:solidFill>
                <a:latin typeface="Times New Roman" panose="02020603050405020304" pitchFamily="18" charset="0"/>
                <a:cs typeface="Times New Roman" panose="02020603050405020304" pitchFamily="18" charset="0"/>
              </a:rPr>
              <a:t>NM ID-au421221243001                     </a:t>
            </a:r>
          </a:p>
          <a:p>
            <a:pPr algn="r"/>
            <a:r>
              <a:rPr lang="en-US" sz="4400" dirty="0">
                <a:solidFill>
                  <a:schemeClr val="bg1"/>
                </a:solidFill>
                <a:latin typeface="Times New Roman" panose="02020603050405020304" pitchFamily="18" charset="0"/>
                <a:cs typeface="Times New Roman" panose="02020603050405020304" pitchFamily="18" charset="0"/>
              </a:rPr>
              <a:t>Email ID-ananthanarayanankvcet@gmail.com </a:t>
            </a:r>
          </a:p>
        </p:txBody>
      </p:sp>
    </p:spTree>
    <p:extLst>
      <p:ext uri="{BB962C8B-B14F-4D97-AF65-F5344CB8AC3E}">
        <p14:creationId xmlns:p14="http://schemas.microsoft.com/office/powerpoint/2010/main" val="11230733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0">
            <a:extLst>
              <a:ext uri="{FF2B5EF4-FFF2-40B4-BE49-F238E27FC236}">
                <a16:creationId xmlns:a16="http://schemas.microsoft.com/office/drawing/2014/main" id="{E3197DFA-0648-3F05-E88E-EE380666B8A2}"/>
              </a:ext>
            </a:extLst>
          </p:cNvPr>
          <p:cNvSpPr/>
          <p:nvPr/>
        </p:nvSpPr>
        <p:spPr>
          <a:xfrm>
            <a:off x="0" y="0"/>
            <a:ext cx="14630400" cy="8229600"/>
          </a:xfrm>
          <a:prstGeom prst="rect">
            <a:avLst/>
          </a:prstGeom>
          <a:solidFill>
            <a:srgbClr val="09151A">
              <a:alpha val="75000"/>
            </a:srgbClr>
          </a:solidFill>
          <a:ln/>
        </p:spPr>
      </p:sp>
      <p:sp>
        <p:nvSpPr>
          <p:cNvPr id="6" name="Shape 0">
            <a:extLst>
              <a:ext uri="{FF2B5EF4-FFF2-40B4-BE49-F238E27FC236}">
                <a16:creationId xmlns:a16="http://schemas.microsoft.com/office/drawing/2014/main" id="{8BF8272A-3367-F144-B061-2C62434C95DE}"/>
              </a:ext>
            </a:extLst>
          </p:cNvPr>
          <p:cNvSpPr/>
          <p:nvPr/>
        </p:nvSpPr>
        <p:spPr>
          <a:xfrm>
            <a:off x="0" y="0"/>
            <a:ext cx="14630400" cy="8229600"/>
          </a:xfrm>
          <a:prstGeom prst="rect">
            <a:avLst/>
          </a:prstGeom>
          <a:solidFill>
            <a:srgbClr val="09151A">
              <a:alpha val="75000"/>
            </a:srgbClr>
          </a:solidFill>
          <a:ln/>
        </p:spPr>
      </p:sp>
      <p:sp>
        <p:nvSpPr>
          <p:cNvPr id="7" name="Shape 0">
            <a:extLst>
              <a:ext uri="{FF2B5EF4-FFF2-40B4-BE49-F238E27FC236}">
                <a16:creationId xmlns:a16="http://schemas.microsoft.com/office/drawing/2014/main" id="{4D3A3556-1273-D67A-08D1-4C943C18B951}"/>
              </a:ext>
            </a:extLst>
          </p:cNvPr>
          <p:cNvSpPr/>
          <p:nvPr/>
        </p:nvSpPr>
        <p:spPr>
          <a:xfrm>
            <a:off x="0" y="0"/>
            <a:ext cx="14630400" cy="8229600"/>
          </a:xfrm>
          <a:prstGeom prst="rect">
            <a:avLst/>
          </a:prstGeom>
          <a:solidFill>
            <a:srgbClr val="09151A">
              <a:alpha val="75000"/>
            </a:srgbClr>
          </a:solidFill>
          <a:ln/>
        </p:spPr>
        <p:txBody>
          <a:bodyPr/>
          <a:lstStyle/>
          <a:p>
            <a:endParaRPr lang="en-US" dirty="0"/>
          </a:p>
        </p:txBody>
      </p:sp>
      <p:sp>
        <p:nvSpPr>
          <p:cNvPr id="8" name="Shape 0">
            <a:extLst>
              <a:ext uri="{FF2B5EF4-FFF2-40B4-BE49-F238E27FC236}">
                <a16:creationId xmlns:a16="http://schemas.microsoft.com/office/drawing/2014/main" id="{6AC45C14-1719-C325-A00F-8FFC99B29866}"/>
              </a:ext>
            </a:extLst>
          </p:cNvPr>
          <p:cNvSpPr/>
          <p:nvPr/>
        </p:nvSpPr>
        <p:spPr>
          <a:xfrm>
            <a:off x="0" y="0"/>
            <a:ext cx="14630400" cy="8229600"/>
          </a:xfrm>
          <a:prstGeom prst="rect">
            <a:avLst/>
          </a:prstGeom>
          <a:solidFill>
            <a:srgbClr val="09151A">
              <a:alpha val="75000"/>
            </a:srgbClr>
          </a:solidFill>
          <a:ln/>
        </p:spPr>
      </p:sp>
      <p:sp>
        <p:nvSpPr>
          <p:cNvPr id="10" name="TextBox 9">
            <a:extLst>
              <a:ext uri="{FF2B5EF4-FFF2-40B4-BE49-F238E27FC236}">
                <a16:creationId xmlns:a16="http://schemas.microsoft.com/office/drawing/2014/main" id="{88E2C062-6FD5-3BC6-C2AD-D78BCFA49252}"/>
              </a:ext>
            </a:extLst>
          </p:cNvPr>
          <p:cNvSpPr txBox="1"/>
          <p:nvPr/>
        </p:nvSpPr>
        <p:spPr>
          <a:xfrm>
            <a:off x="2389910" y="999309"/>
            <a:ext cx="7315200" cy="770275"/>
          </a:xfrm>
          <a:prstGeom prst="rect">
            <a:avLst/>
          </a:prstGeom>
          <a:noFill/>
        </p:spPr>
        <p:txBody>
          <a:bodyPr wrap="square">
            <a:spAutoFit/>
          </a:bodyPr>
          <a:lstStyle/>
          <a:p>
            <a:pPr marL="0" indent="0">
              <a:lnSpc>
                <a:spcPts val="5468"/>
              </a:lnSpc>
              <a:buNone/>
            </a:pPr>
            <a:r>
              <a:rPr lang="en-US" sz="4400" dirty="0">
                <a:solidFill>
                  <a:srgbClr val="F5F0F0"/>
                </a:solidFill>
                <a:latin typeface="adonis-web" pitchFamily="34" charset="0"/>
                <a:ea typeface="adonis-web" pitchFamily="34" charset="-122"/>
              </a:rPr>
              <a:t>Output</a:t>
            </a:r>
            <a:endParaRPr lang="en-US" sz="4400" dirty="0"/>
          </a:p>
        </p:txBody>
      </p:sp>
      <p:pic>
        <p:nvPicPr>
          <p:cNvPr id="12" name="Picture 11">
            <a:extLst>
              <a:ext uri="{FF2B5EF4-FFF2-40B4-BE49-F238E27FC236}">
                <a16:creationId xmlns:a16="http://schemas.microsoft.com/office/drawing/2014/main" id="{6EB210FE-7D33-CE15-BDAD-8B2FDCABD4C8}"/>
              </a:ext>
            </a:extLst>
          </p:cNvPr>
          <p:cNvPicPr>
            <a:picLocks noChangeAspect="1"/>
          </p:cNvPicPr>
          <p:nvPr/>
        </p:nvPicPr>
        <p:blipFill>
          <a:blip r:embed="rId2"/>
          <a:stretch>
            <a:fillRect/>
          </a:stretch>
        </p:blipFill>
        <p:spPr>
          <a:xfrm>
            <a:off x="2199561" y="2292157"/>
            <a:ext cx="10231278" cy="4829849"/>
          </a:xfrm>
          <a:prstGeom prst="rect">
            <a:avLst/>
          </a:prstGeom>
        </p:spPr>
      </p:pic>
    </p:spTree>
    <p:extLst>
      <p:ext uri="{BB962C8B-B14F-4D97-AF65-F5344CB8AC3E}">
        <p14:creationId xmlns:p14="http://schemas.microsoft.com/office/powerpoint/2010/main" val="23441925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1337905"/>
            <a:ext cx="5554980"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Conclusion</a:t>
            </a:r>
            <a:endParaRPr lang="en-US" sz="4374" dirty="0"/>
          </a:p>
        </p:txBody>
      </p:sp>
      <p:sp>
        <p:nvSpPr>
          <p:cNvPr id="6" name="Shape 2"/>
          <p:cNvSpPr/>
          <p:nvPr/>
        </p:nvSpPr>
        <p:spPr>
          <a:xfrm>
            <a:off x="4490799" y="2594729"/>
            <a:ext cx="388739" cy="388739"/>
          </a:xfrm>
          <a:prstGeom prst="roundRect">
            <a:avLst>
              <a:gd name="adj" fmla="val 25722"/>
            </a:avLst>
          </a:prstGeom>
          <a:solidFill>
            <a:srgbClr val="003180"/>
          </a:solidFill>
          <a:ln w="7620">
            <a:solidFill>
              <a:srgbClr val="194A99"/>
            </a:solidFill>
            <a:prstDash val="solid"/>
          </a:ln>
        </p:spPr>
      </p:sp>
      <p:sp>
        <p:nvSpPr>
          <p:cNvPr id="7" name="Text 3"/>
          <p:cNvSpPr/>
          <p:nvPr/>
        </p:nvSpPr>
        <p:spPr>
          <a:xfrm>
            <a:off x="5101709" y="2615446"/>
            <a:ext cx="3078956" cy="347186"/>
          </a:xfrm>
          <a:prstGeom prst="rect">
            <a:avLst/>
          </a:prstGeom>
          <a:noFill/>
          <a:ln/>
        </p:spPr>
        <p:txBody>
          <a:bodyPr wrap="none" rtlCol="0" anchor="t"/>
          <a:lstStyle/>
          <a:p>
            <a:pPr marL="0" indent="0">
              <a:lnSpc>
                <a:spcPts val="2734"/>
              </a:lnSpc>
              <a:buNone/>
            </a:pPr>
            <a:r>
              <a:rPr lang="en-US" sz="2187" dirty="0">
                <a:solidFill>
                  <a:srgbClr val="E2E6E9"/>
                </a:solidFill>
                <a:latin typeface="adonis-web" pitchFamily="34" charset="0"/>
                <a:ea typeface="adonis-web" pitchFamily="34" charset="-122"/>
                <a:cs typeface="adonis-web" pitchFamily="34" charset="-120"/>
              </a:rPr>
              <a:t>Effective Prediction Model</a:t>
            </a:r>
            <a:endParaRPr lang="en-US" sz="2187" dirty="0"/>
          </a:p>
        </p:txBody>
      </p:sp>
      <p:sp>
        <p:nvSpPr>
          <p:cNvPr id="8" name="Text 4"/>
          <p:cNvSpPr/>
          <p:nvPr/>
        </p:nvSpPr>
        <p:spPr>
          <a:xfrm>
            <a:off x="5101709" y="3095863"/>
            <a:ext cx="3931206" cy="1777008"/>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The proposed CNN-based brain tumor prediction system has demonstrated promising results in accurately identifying and classifying different types of brain tumors from MRI images.</a:t>
            </a:r>
            <a:endParaRPr lang="en-US" sz="1750" dirty="0"/>
          </a:p>
        </p:txBody>
      </p:sp>
      <p:sp>
        <p:nvSpPr>
          <p:cNvPr id="9" name="Shape 5"/>
          <p:cNvSpPr/>
          <p:nvPr/>
        </p:nvSpPr>
        <p:spPr>
          <a:xfrm>
            <a:off x="9255085" y="2594729"/>
            <a:ext cx="388739" cy="388739"/>
          </a:xfrm>
          <a:prstGeom prst="roundRect">
            <a:avLst>
              <a:gd name="adj" fmla="val 25722"/>
            </a:avLst>
          </a:prstGeom>
          <a:solidFill>
            <a:srgbClr val="003180"/>
          </a:solidFill>
          <a:ln w="7620">
            <a:solidFill>
              <a:srgbClr val="194A99"/>
            </a:solidFill>
            <a:prstDash val="solid"/>
          </a:ln>
        </p:spPr>
      </p:sp>
      <p:sp>
        <p:nvSpPr>
          <p:cNvPr id="10" name="Text 6"/>
          <p:cNvSpPr/>
          <p:nvPr/>
        </p:nvSpPr>
        <p:spPr>
          <a:xfrm>
            <a:off x="9865995" y="2615446"/>
            <a:ext cx="2777490" cy="347186"/>
          </a:xfrm>
          <a:prstGeom prst="rect">
            <a:avLst/>
          </a:prstGeom>
          <a:noFill/>
          <a:ln/>
        </p:spPr>
        <p:txBody>
          <a:bodyPr wrap="none" rtlCol="0" anchor="t"/>
          <a:lstStyle/>
          <a:p>
            <a:pPr marL="0" indent="0">
              <a:lnSpc>
                <a:spcPts val="2734"/>
              </a:lnSpc>
              <a:buNone/>
            </a:pPr>
            <a:r>
              <a:rPr lang="en-US" sz="2187" dirty="0">
                <a:solidFill>
                  <a:srgbClr val="E2E6E9"/>
                </a:solidFill>
                <a:latin typeface="adonis-web" pitchFamily="34" charset="0"/>
                <a:ea typeface="adonis-web" pitchFamily="34" charset="-122"/>
                <a:cs typeface="adonis-web" pitchFamily="34" charset="-120"/>
              </a:rPr>
              <a:t>Clinical Applications</a:t>
            </a:r>
            <a:endParaRPr lang="en-US" sz="2187" dirty="0"/>
          </a:p>
        </p:txBody>
      </p:sp>
      <p:sp>
        <p:nvSpPr>
          <p:cNvPr id="11" name="Text 7"/>
          <p:cNvSpPr/>
          <p:nvPr/>
        </p:nvSpPr>
        <p:spPr>
          <a:xfrm>
            <a:off x="9865995" y="3095863"/>
            <a:ext cx="3931206"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This system can aid clinicians in making faster and more accurate diagnoses, leading to earlier treatment interventions and improved patient outcomes.</a:t>
            </a:r>
            <a:endParaRPr lang="en-US" sz="1750" dirty="0"/>
          </a:p>
        </p:txBody>
      </p:sp>
      <p:sp>
        <p:nvSpPr>
          <p:cNvPr id="12" name="Shape 8"/>
          <p:cNvSpPr/>
          <p:nvPr/>
        </p:nvSpPr>
        <p:spPr>
          <a:xfrm>
            <a:off x="4490799" y="5324237"/>
            <a:ext cx="388739" cy="388739"/>
          </a:xfrm>
          <a:prstGeom prst="roundRect">
            <a:avLst>
              <a:gd name="adj" fmla="val 25722"/>
            </a:avLst>
          </a:prstGeom>
          <a:solidFill>
            <a:srgbClr val="003180"/>
          </a:solidFill>
          <a:ln w="7620">
            <a:solidFill>
              <a:srgbClr val="194A99"/>
            </a:solidFill>
            <a:prstDash val="solid"/>
          </a:ln>
        </p:spPr>
      </p:sp>
      <p:sp>
        <p:nvSpPr>
          <p:cNvPr id="13" name="Text 9"/>
          <p:cNvSpPr/>
          <p:nvPr/>
        </p:nvSpPr>
        <p:spPr>
          <a:xfrm>
            <a:off x="5101709" y="5344954"/>
            <a:ext cx="3275528" cy="347186"/>
          </a:xfrm>
          <a:prstGeom prst="rect">
            <a:avLst/>
          </a:prstGeom>
          <a:noFill/>
          <a:ln/>
        </p:spPr>
        <p:txBody>
          <a:bodyPr wrap="none" rtlCol="0" anchor="t"/>
          <a:lstStyle/>
          <a:p>
            <a:pPr marL="0" indent="0">
              <a:lnSpc>
                <a:spcPts val="2734"/>
              </a:lnSpc>
              <a:buNone/>
            </a:pPr>
            <a:r>
              <a:rPr lang="en-US" sz="2187" dirty="0">
                <a:solidFill>
                  <a:srgbClr val="E2E6E9"/>
                </a:solidFill>
                <a:latin typeface="adonis-web" pitchFamily="34" charset="0"/>
                <a:ea typeface="adonis-web" pitchFamily="34" charset="-122"/>
                <a:cs typeface="adonis-web" pitchFamily="34" charset="-120"/>
              </a:rPr>
              <a:t>Limitations and Future Work</a:t>
            </a:r>
            <a:endParaRPr lang="en-US" sz="2187" dirty="0"/>
          </a:p>
        </p:txBody>
      </p:sp>
      <p:sp>
        <p:nvSpPr>
          <p:cNvPr id="14" name="Text 10"/>
          <p:cNvSpPr/>
          <p:nvPr/>
        </p:nvSpPr>
        <p:spPr>
          <a:xfrm>
            <a:off x="5101709" y="5825371"/>
            <a:ext cx="8695492" cy="1066205"/>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While the current model shows strong performance, ongoing research and refinement are needed to further improve its robustness and generalizability across diverse patient populations and imaging conditions.</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838"/>
          </a:xfrm>
          <a:prstGeom prst="rect">
            <a:avLst/>
          </a:prstGeom>
          <a:solidFill>
            <a:srgbClr val="09151A">
              <a:alpha val="75000"/>
            </a:srgbClr>
          </a:solidFill>
          <a:ln/>
        </p:spPr>
      </p:sp>
      <p:sp>
        <p:nvSpPr>
          <p:cNvPr id="4" name="Text 1"/>
          <p:cNvSpPr/>
          <p:nvPr/>
        </p:nvSpPr>
        <p:spPr>
          <a:xfrm>
            <a:off x="1522658" y="463835"/>
            <a:ext cx="5503902" cy="687943"/>
          </a:xfrm>
          <a:prstGeom prst="rect">
            <a:avLst/>
          </a:prstGeom>
          <a:noFill/>
          <a:ln/>
        </p:spPr>
        <p:txBody>
          <a:bodyPr wrap="none" rtlCol="0" anchor="t"/>
          <a:lstStyle/>
          <a:p>
            <a:pPr marL="0" indent="0">
              <a:lnSpc>
                <a:spcPts val="5417"/>
              </a:lnSpc>
              <a:buNone/>
            </a:pPr>
            <a:r>
              <a:rPr lang="en-US" sz="4334" dirty="0">
                <a:solidFill>
                  <a:srgbClr val="F5F0F0"/>
                </a:solidFill>
                <a:latin typeface="adonis-web" pitchFamily="34" charset="0"/>
                <a:ea typeface="adonis-web" pitchFamily="34" charset="-122"/>
                <a:cs typeface="adonis-web" pitchFamily="34" charset="-120"/>
              </a:rPr>
              <a:t>Future scope</a:t>
            </a:r>
            <a:endParaRPr lang="en-US" sz="4334" dirty="0"/>
          </a:p>
        </p:txBody>
      </p:sp>
      <p:sp>
        <p:nvSpPr>
          <p:cNvPr id="5" name="Text 2"/>
          <p:cNvSpPr/>
          <p:nvPr/>
        </p:nvSpPr>
        <p:spPr>
          <a:xfrm>
            <a:off x="2561749" y="1733669"/>
            <a:ext cx="9506903" cy="1056561"/>
          </a:xfrm>
          <a:prstGeom prst="rect">
            <a:avLst/>
          </a:prstGeom>
          <a:noFill/>
          <a:ln/>
        </p:spPr>
        <p:txBody>
          <a:bodyPr wrap="square" rtlCol="0" anchor="t"/>
          <a:lstStyle/>
          <a:p>
            <a:pPr marL="0" indent="0">
              <a:lnSpc>
                <a:spcPts val="2774"/>
              </a:lnSpc>
              <a:buNone/>
            </a:pPr>
            <a:r>
              <a:rPr lang="en-US" sz="1734" dirty="0">
                <a:solidFill>
                  <a:srgbClr val="E2E6E9"/>
                </a:solidFill>
                <a:latin typeface="adonis-web" pitchFamily="34" charset="0"/>
                <a:ea typeface="adonis-web" pitchFamily="34" charset="-122"/>
                <a:cs typeface="adonis-web" pitchFamily="34" charset="-120"/>
              </a:rPr>
              <a:t>The proposed brain tumor prediction system using convolutional neural networks (CNNs) holds immense potential for future advancements and applications. As the field of medical imaging and deep learning continues to evolve, the scope for further improvements and expansions of this system is vast.</a:t>
            </a:r>
            <a:endParaRPr lang="en-US" sz="1734" dirty="0"/>
          </a:p>
        </p:txBody>
      </p:sp>
      <p:sp>
        <p:nvSpPr>
          <p:cNvPr id="6" name="Text 3"/>
          <p:cNvSpPr/>
          <p:nvPr/>
        </p:nvSpPr>
        <p:spPr>
          <a:xfrm>
            <a:off x="2561749" y="3147893"/>
            <a:ext cx="4588312" cy="660440"/>
          </a:xfrm>
          <a:prstGeom prst="rect">
            <a:avLst/>
          </a:prstGeom>
          <a:noFill/>
          <a:ln/>
        </p:spPr>
        <p:txBody>
          <a:bodyPr wrap="none" rtlCol="0" anchor="t"/>
          <a:lstStyle/>
          <a:p>
            <a:pPr marL="0" indent="0" algn="ctr">
              <a:lnSpc>
                <a:spcPts val="5201"/>
              </a:lnSpc>
              <a:buNone/>
            </a:pPr>
            <a:r>
              <a:rPr lang="en-US" sz="5201" dirty="0">
                <a:solidFill>
                  <a:srgbClr val="E2E6E9"/>
                </a:solidFill>
                <a:latin typeface="adonis-web" pitchFamily="34" charset="0"/>
                <a:ea typeface="adonis-web" pitchFamily="34" charset="-122"/>
                <a:cs typeface="adonis-web" pitchFamily="34" charset="-120"/>
              </a:rPr>
              <a:t>10M</a:t>
            </a:r>
            <a:endParaRPr lang="en-US" sz="5201" dirty="0"/>
          </a:p>
        </p:txBody>
      </p:sp>
      <p:sp>
        <p:nvSpPr>
          <p:cNvPr id="7" name="Text 4"/>
          <p:cNvSpPr/>
          <p:nvPr/>
        </p:nvSpPr>
        <p:spPr>
          <a:xfrm>
            <a:off x="3479959" y="4083368"/>
            <a:ext cx="2751892" cy="343853"/>
          </a:xfrm>
          <a:prstGeom prst="rect">
            <a:avLst/>
          </a:prstGeom>
          <a:noFill/>
          <a:ln/>
        </p:spPr>
        <p:txBody>
          <a:bodyPr wrap="none" rtlCol="0" anchor="t"/>
          <a:lstStyle/>
          <a:p>
            <a:pPr marL="0" indent="0" algn="ctr">
              <a:lnSpc>
                <a:spcPts val="2709"/>
              </a:lnSpc>
              <a:buNone/>
            </a:pPr>
            <a:r>
              <a:rPr lang="en-US" sz="2167" dirty="0">
                <a:solidFill>
                  <a:srgbClr val="E2E6E9"/>
                </a:solidFill>
                <a:latin typeface="adonis-web" pitchFamily="34" charset="0"/>
                <a:ea typeface="adonis-web" pitchFamily="34" charset="-122"/>
                <a:cs typeface="adonis-web" pitchFamily="34" charset="-120"/>
              </a:rPr>
              <a:t>Patients</a:t>
            </a:r>
            <a:endParaRPr lang="en-US" sz="2167" dirty="0"/>
          </a:p>
        </p:txBody>
      </p:sp>
      <p:sp>
        <p:nvSpPr>
          <p:cNvPr id="8" name="Text 5"/>
          <p:cNvSpPr/>
          <p:nvPr/>
        </p:nvSpPr>
        <p:spPr>
          <a:xfrm>
            <a:off x="2561749" y="4559260"/>
            <a:ext cx="4588312" cy="1408748"/>
          </a:xfrm>
          <a:prstGeom prst="rect">
            <a:avLst/>
          </a:prstGeom>
          <a:noFill/>
          <a:ln/>
        </p:spPr>
        <p:txBody>
          <a:bodyPr wrap="square" rtlCol="0" anchor="t"/>
          <a:lstStyle/>
          <a:p>
            <a:pPr marL="0" indent="0" algn="ctr">
              <a:lnSpc>
                <a:spcPts val="2774"/>
              </a:lnSpc>
              <a:buNone/>
            </a:pPr>
            <a:r>
              <a:rPr lang="en-US" sz="1734" dirty="0">
                <a:solidFill>
                  <a:srgbClr val="E2E6E9"/>
                </a:solidFill>
                <a:latin typeface="adonis-web" pitchFamily="34" charset="0"/>
                <a:ea typeface="adonis-web" pitchFamily="34" charset="-122"/>
                <a:cs typeface="adonis-web" pitchFamily="34" charset="-120"/>
              </a:rPr>
              <a:t>Expanded deployment could reach up to 10 million patients annually, providing early, accurate brain tumor detection to save more lives.</a:t>
            </a:r>
            <a:endParaRPr lang="en-US" sz="1734" dirty="0"/>
          </a:p>
        </p:txBody>
      </p:sp>
      <p:sp>
        <p:nvSpPr>
          <p:cNvPr id="9" name="Text 6"/>
          <p:cNvSpPr/>
          <p:nvPr/>
        </p:nvSpPr>
        <p:spPr>
          <a:xfrm>
            <a:off x="7480221" y="3147893"/>
            <a:ext cx="4588431" cy="660440"/>
          </a:xfrm>
          <a:prstGeom prst="rect">
            <a:avLst/>
          </a:prstGeom>
          <a:noFill/>
          <a:ln/>
        </p:spPr>
        <p:txBody>
          <a:bodyPr wrap="none" rtlCol="0" anchor="t"/>
          <a:lstStyle/>
          <a:p>
            <a:pPr marL="0" indent="0" algn="ctr">
              <a:lnSpc>
                <a:spcPts val="5201"/>
              </a:lnSpc>
              <a:buNone/>
            </a:pPr>
            <a:r>
              <a:rPr lang="en-US" sz="5201" dirty="0">
                <a:solidFill>
                  <a:srgbClr val="E2E6E9"/>
                </a:solidFill>
                <a:latin typeface="adonis-web" pitchFamily="34" charset="0"/>
                <a:ea typeface="adonis-web" pitchFamily="34" charset="-122"/>
                <a:cs typeface="adonis-web" pitchFamily="34" charset="-120"/>
              </a:rPr>
              <a:t>5</a:t>
            </a:r>
            <a:endParaRPr lang="en-US" sz="5201" dirty="0"/>
          </a:p>
        </p:txBody>
      </p:sp>
      <p:sp>
        <p:nvSpPr>
          <p:cNvPr id="10" name="Text 7"/>
          <p:cNvSpPr/>
          <p:nvPr/>
        </p:nvSpPr>
        <p:spPr>
          <a:xfrm>
            <a:off x="8398431" y="4083368"/>
            <a:ext cx="2751892" cy="343853"/>
          </a:xfrm>
          <a:prstGeom prst="rect">
            <a:avLst/>
          </a:prstGeom>
          <a:noFill/>
          <a:ln/>
        </p:spPr>
        <p:txBody>
          <a:bodyPr wrap="none" rtlCol="0" anchor="t"/>
          <a:lstStyle/>
          <a:p>
            <a:pPr marL="0" indent="0" algn="ctr">
              <a:lnSpc>
                <a:spcPts val="2709"/>
              </a:lnSpc>
              <a:buNone/>
            </a:pPr>
            <a:r>
              <a:rPr lang="en-US" sz="2167" dirty="0">
                <a:solidFill>
                  <a:srgbClr val="E2E6E9"/>
                </a:solidFill>
                <a:latin typeface="adonis-web" pitchFamily="34" charset="0"/>
                <a:ea typeface="adonis-web" pitchFamily="34" charset="-122"/>
                <a:cs typeface="adonis-web" pitchFamily="34" charset="-120"/>
              </a:rPr>
              <a:t>Tumor types</a:t>
            </a:r>
            <a:endParaRPr lang="en-US" sz="2167" dirty="0"/>
          </a:p>
        </p:txBody>
      </p:sp>
      <p:sp>
        <p:nvSpPr>
          <p:cNvPr id="11" name="Text 8"/>
          <p:cNvSpPr/>
          <p:nvPr/>
        </p:nvSpPr>
        <p:spPr>
          <a:xfrm>
            <a:off x="7480221" y="4559260"/>
            <a:ext cx="4588431" cy="1056561"/>
          </a:xfrm>
          <a:prstGeom prst="rect">
            <a:avLst/>
          </a:prstGeom>
          <a:noFill/>
          <a:ln/>
        </p:spPr>
        <p:txBody>
          <a:bodyPr wrap="square" rtlCol="0" anchor="t"/>
          <a:lstStyle/>
          <a:p>
            <a:pPr marL="0" indent="0" algn="ctr">
              <a:lnSpc>
                <a:spcPts val="2774"/>
              </a:lnSpc>
              <a:buNone/>
            </a:pPr>
            <a:r>
              <a:rPr lang="en-US" sz="1734" dirty="0">
                <a:solidFill>
                  <a:srgbClr val="E2E6E9"/>
                </a:solidFill>
                <a:latin typeface="adonis-web" pitchFamily="34" charset="0"/>
                <a:ea typeface="adonis-web" pitchFamily="34" charset="-122"/>
                <a:cs typeface="adonis-web" pitchFamily="34" charset="-120"/>
              </a:rPr>
              <a:t>The system can be further trained to accurately identify and classify different types of brain tumors, expanding its diagnostic capabilities.</a:t>
            </a:r>
            <a:endParaRPr lang="en-US" sz="1734" dirty="0"/>
          </a:p>
        </p:txBody>
      </p:sp>
      <p:sp>
        <p:nvSpPr>
          <p:cNvPr id="12" name="Text 9"/>
          <p:cNvSpPr/>
          <p:nvPr/>
        </p:nvSpPr>
        <p:spPr>
          <a:xfrm>
            <a:off x="2561749" y="6215658"/>
            <a:ext cx="9506903" cy="1408748"/>
          </a:xfrm>
          <a:prstGeom prst="rect">
            <a:avLst/>
          </a:prstGeom>
          <a:noFill/>
          <a:ln/>
        </p:spPr>
        <p:txBody>
          <a:bodyPr wrap="square" rtlCol="0" anchor="t"/>
          <a:lstStyle/>
          <a:p>
            <a:pPr marL="0" indent="0">
              <a:lnSpc>
                <a:spcPts val="2774"/>
              </a:lnSpc>
              <a:buNone/>
            </a:pPr>
            <a:r>
              <a:rPr lang="en-US" sz="1734" dirty="0">
                <a:solidFill>
                  <a:srgbClr val="E2E6E9"/>
                </a:solidFill>
                <a:latin typeface="adonis-web" pitchFamily="34" charset="0"/>
                <a:ea typeface="adonis-web" pitchFamily="34" charset="-122"/>
                <a:cs typeface="adonis-web" pitchFamily="34" charset="-120"/>
              </a:rPr>
              <a:t>Additionally, the integration of this system with other medical imaging modalities, such as MRI and PET scans, could lead to even more comprehensive and accurate diagnoses. Ongoing research and development in areas like transfer learning and federated learning could also enhance the system's performance and adaptability to diverse patient populations.</a:t>
            </a:r>
            <a:endParaRPr lang="en-US" sz="1734"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8FBD1E9C-A4BA-9A9E-45F5-0BD565B6C2E4}"/>
              </a:ext>
            </a:extLst>
          </p:cNvPr>
          <p:cNvSpPr/>
          <p:nvPr/>
        </p:nvSpPr>
        <p:spPr>
          <a:xfrm>
            <a:off x="0" y="0"/>
            <a:ext cx="14630400" cy="8229838"/>
          </a:xfrm>
          <a:prstGeom prst="rect">
            <a:avLst/>
          </a:prstGeom>
          <a:solidFill>
            <a:srgbClr val="09151A">
              <a:alpha val="75000"/>
            </a:srgbClr>
          </a:solidFill>
          <a:ln/>
        </p:spPr>
      </p:sp>
      <p:sp>
        <p:nvSpPr>
          <p:cNvPr id="3" name="Shape 0">
            <a:extLst>
              <a:ext uri="{FF2B5EF4-FFF2-40B4-BE49-F238E27FC236}">
                <a16:creationId xmlns:a16="http://schemas.microsoft.com/office/drawing/2014/main" id="{8B7D28DC-14D4-AFE0-C50A-2CCEDB1E5A83}"/>
              </a:ext>
            </a:extLst>
          </p:cNvPr>
          <p:cNvSpPr/>
          <p:nvPr/>
        </p:nvSpPr>
        <p:spPr>
          <a:xfrm>
            <a:off x="0" y="-238"/>
            <a:ext cx="14630400" cy="8229838"/>
          </a:xfrm>
          <a:prstGeom prst="rect">
            <a:avLst/>
          </a:prstGeom>
          <a:solidFill>
            <a:srgbClr val="09151A">
              <a:alpha val="75000"/>
            </a:srgbClr>
          </a:solidFill>
          <a:ln/>
        </p:spPr>
        <p:txBody>
          <a:bodyPr/>
          <a:lstStyle/>
          <a:p>
            <a:pPr marL="0" indent="0">
              <a:lnSpc>
                <a:spcPts val="5468"/>
              </a:lnSpc>
              <a:buNone/>
            </a:pPr>
            <a:endParaRPr lang="en-US" sz="4400" dirty="0">
              <a:solidFill>
                <a:srgbClr val="F5F0F0"/>
              </a:solidFill>
              <a:latin typeface="adonis-web" pitchFamily="34" charset="0"/>
              <a:ea typeface="adonis-web" pitchFamily="34" charset="-122"/>
            </a:endParaRPr>
          </a:p>
          <a:p>
            <a:pPr marL="0" indent="0">
              <a:lnSpc>
                <a:spcPts val="5468"/>
              </a:lnSpc>
              <a:buNone/>
            </a:pPr>
            <a:r>
              <a:rPr lang="en-US" sz="4400" dirty="0">
                <a:solidFill>
                  <a:srgbClr val="F5F0F0"/>
                </a:solidFill>
                <a:latin typeface="adonis-web" pitchFamily="34" charset="0"/>
                <a:ea typeface="adonis-web" pitchFamily="34" charset="-122"/>
              </a:rPr>
              <a:t>       Reference</a:t>
            </a:r>
          </a:p>
          <a:p>
            <a:pPr marL="0" indent="0">
              <a:lnSpc>
                <a:spcPts val="5468"/>
              </a:lnSpc>
              <a:buNone/>
            </a:pPr>
            <a:r>
              <a:rPr lang="en-US" sz="4400" dirty="0"/>
              <a:t>                    </a:t>
            </a:r>
            <a:endParaRPr lang="en-US" sz="3200" dirty="0"/>
          </a:p>
          <a:p>
            <a:pPr algn="l"/>
            <a:r>
              <a:rPr lang="en-US" sz="2000" b="1" i="0" dirty="0">
                <a:solidFill>
                  <a:srgbClr val="ECECEC"/>
                </a:solidFill>
                <a:effectLst/>
                <a:latin typeface="Söhne"/>
              </a:rPr>
              <a:t>                       1</a:t>
            </a:r>
            <a:r>
              <a:rPr lang="en-US" sz="3200" b="1" i="0" dirty="0">
                <a:solidFill>
                  <a:srgbClr val="ECECEC"/>
                </a:solidFill>
                <a:effectLst/>
                <a:latin typeface="Söhne"/>
              </a:rPr>
              <a:t>  </a:t>
            </a:r>
            <a:r>
              <a:rPr lang="en-US" sz="2000" b="1" i="0" dirty="0">
                <a:solidFill>
                  <a:srgbClr val="ECECEC"/>
                </a:solidFill>
                <a:effectLst/>
                <a:latin typeface="Söhne"/>
              </a:rPr>
              <a:t>Deep learning-based segmentation of brain tumors from MRI scans: A systematic review and meta-analysis"</a:t>
            </a:r>
            <a:r>
              <a:rPr lang="en-US" sz="2000" b="0" i="0" dirty="0">
                <a:solidFill>
                  <a:srgbClr val="ECECEC"/>
                </a:solidFill>
                <a:effectLst/>
                <a:latin typeface="Söhne"/>
              </a:rPr>
              <a:t> by </a:t>
            </a:r>
            <a:r>
              <a:rPr lang="en-US" sz="2000" b="0" i="0" dirty="0" err="1">
                <a:solidFill>
                  <a:srgbClr val="ECECEC"/>
                </a:solidFill>
                <a:effectLst/>
                <a:latin typeface="Söhne"/>
              </a:rPr>
              <a:t>Akkus</a:t>
            </a:r>
            <a:r>
              <a:rPr lang="en-US" sz="2000" b="0" i="0" dirty="0">
                <a:solidFill>
                  <a:srgbClr val="ECECEC"/>
                </a:solidFill>
                <a:effectLst/>
                <a:latin typeface="Söhne"/>
              </a:rPr>
              <a:t>, </a:t>
            </a:r>
          </a:p>
          <a:p>
            <a:r>
              <a:rPr lang="en-US" sz="2000" dirty="0">
                <a:solidFill>
                  <a:srgbClr val="ECECEC"/>
                </a:solidFill>
                <a:latin typeface="Söhne"/>
              </a:rPr>
              <a:t>                              </a:t>
            </a:r>
            <a:r>
              <a:rPr lang="en-US" sz="2000" b="0" i="0" dirty="0" err="1">
                <a:solidFill>
                  <a:srgbClr val="ECECEC"/>
                </a:solidFill>
                <a:effectLst/>
                <a:latin typeface="Söhne"/>
              </a:rPr>
              <a:t>Zeynettin</a:t>
            </a:r>
            <a:r>
              <a:rPr lang="en-US" sz="2000" b="0" i="0" dirty="0">
                <a:solidFill>
                  <a:srgbClr val="ECECEC"/>
                </a:solidFill>
                <a:effectLst/>
                <a:latin typeface="Söhne"/>
              </a:rPr>
              <a:t>, et al.</a:t>
            </a:r>
          </a:p>
          <a:p>
            <a:pPr algn="l"/>
            <a:r>
              <a:rPr lang="en-US" sz="2000" b="0" i="0" dirty="0">
                <a:solidFill>
                  <a:srgbClr val="ECECEC"/>
                </a:solidFill>
                <a:effectLst/>
                <a:latin typeface="Söhne"/>
              </a:rPr>
              <a:t>                </a:t>
            </a:r>
          </a:p>
          <a:p>
            <a:pPr algn="l"/>
            <a:r>
              <a:rPr lang="en-US" sz="2000" b="1" i="0" dirty="0">
                <a:solidFill>
                  <a:srgbClr val="ECECEC"/>
                </a:solidFill>
                <a:effectLst/>
                <a:latin typeface="Söhne"/>
              </a:rPr>
              <a:t>                       2      Brain Tumor Detection and Segmentation in MRI Images Using Deep Learning"</a:t>
            </a:r>
            <a:r>
              <a:rPr lang="en-US" sz="2000" b="0" i="0" dirty="0">
                <a:solidFill>
                  <a:srgbClr val="ECECEC"/>
                </a:solidFill>
                <a:effectLst/>
                <a:latin typeface="Söhne"/>
              </a:rPr>
              <a:t> by Islam, Mohammad T., et al.</a:t>
            </a:r>
          </a:p>
          <a:p>
            <a:pPr algn="l">
              <a:buFont typeface="+mj-lt"/>
              <a:buAutoNum type="arabicPeriod"/>
            </a:pPr>
            <a:endParaRPr lang="en-US" sz="2000" b="0" i="0" dirty="0">
              <a:solidFill>
                <a:srgbClr val="ECECEC"/>
              </a:solidFill>
              <a:effectLst/>
              <a:latin typeface="Söhne"/>
            </a:endParaRPr>
          </a:p>
          <a:p>
            <a:pPr algn="l"/>
            <a:r>
              <a:rPr lang="en-US" sz="2000" b="1" dirty="0">
                <a:solidFill>
                  <a:srgbClr val="ECECEC"/>
                </a:solidFill>
                <a:latin typeface="Söhne"/>
              </a:rPr>
              <a:t>                       3</a:t>
            </a:r>
            <a:r>
              <a:rPr lang="en-US" sz="2000" b="1" i="0" dirty="0">
                <a:solidFill>
                  <a:srgbClr val="ECECEC"/>
                </a:solidFill>
                <a:effectLst/>
                <a:latin typeface="Söhne"/>
              </a:rPr>
              <a:t>    Deep learning for brain tumor classification"</a:t>
            </a:r>
            <a:r>
              <a:rPr lang="en-US" sz="2000" b="0" i="0" dirty="0">
                <a:solidFill>
                  <a:srgbClr val="ECECEC"/>
                </a:solidFill>
                <a:effectLst/>
                <a:latin typeface="Söhne"/>
              </a:rPr>
              <a:t> by Bhatt, Nikhil J., et al.</a:t>
            </a:r>
          </a:p>
          <a:p>
            <a:pPr algn="l">
              <a:buFont typeface="+mj-lt"/>
              <a:buAutoNum type="arabicPeriod"/>
            </a:pPr>
            <a:endParaRPr lang="en-US" sz="2000" b="0" i="0" dirty="0">
              <a:solidFill>
                <a:srgbClr val="ECECEC"/>
              </a:solidFill>
              <a:effectLst/>
              <a:latin typeface="Söhne"/>
            </a:endParaRPr>
          </a:p>
          <a:p>
            <a:pPr algn="l"/>
            <a:r>
              <a:rPr lang="en-US" sz="2000" b="1" dirty="0">
                <a:solidFill>
                  <a:srgbClr val="ECECEC"/>
                </a:solidFill>
                <a:latin typeface="Söhne"/>
              </a:rPr>
              <a:t>                       4     </a:t>
            </a:r>
            <a:r>
              <a:rPr lang="en-US" sz="2000" b="1" i="0" dirty="0">
                <a:solidFill>
                  <a:srgbClr val="ECECEC"/>
                </a:solidFill>
                <a:effectLst/>
                <a:latin typeface="Söhne"/>
              </a:rPr>
              <a:t>Brain Tumor Segmentation and Radiomics Survival Prediction: Contribution to the BRATS 2019 Challenge"</a:t>
            </a:r>
            <a:r>
              <a:rPr lang="en-US" sz="2000" b="0" i="0" dirty="0">
                <a:solidFill>
                  <a:srgbClr val="ECECEC"/>
                </a:solidFill>
                <a:effectLst/>
                <a:latin typeface="Söhne"/>
              </a:rPr>
              <a:t> by </a:t>
            </a:r>
            <a:r>
              <a:rPr lang="en-US" sz="2000" b="0" i="0" dirty="0" err="1">
                <a:solidFill>
                  <a:srgbClr val="ECECEC"/>
                </a:solidFill>
                <a:effectLst/>
                <a:latin typeface="Söhne"/>
              </a:rPr>
              <a:t>Bakas</a:t>
            </a:r>
            <a:r>
              <a:rPr lang="en-US" sz="2000" b="0" i="0" dirty="0">
                <a:solidFill>
                  <a:srgbClr val="ECECEC"/>
                </a:solidFill>
                <a:effectLst/>
                <a:latin typeface="Söhne"/>
              </a:rPr>
              <a:t>, </a:t>
            </a:r>
          </a:p>
          <a:p>
            <a:r>
              <a:rPr lang="en-US" sz="2000" dirty="0">
                <a:solidFill>
                  <a:srgbClr val="ECECEC"/>
                </a:solidFill>
                <a:latin typeface="Söhne"/>
              </a:rPr>
              <a:t>                               </a:t>
            </a:r>
            <a:r>
              <a:rPr lang="en-US" sz="2000" b="0" i="0" dirty="0">
                <a:solidFill>
                  <a:srgbClr val="ECECEC"/>
                </a:solidFill>
                <a:effectLst/>
                <a:latin typeface="Söhne"/>
              </a:rPr>
              <a:t>Spyridon, et al.</a:t>
            </a:r>
          </a:p>
          <a:p>
            <a:pPr algn="l"/>
            <a:endParaRPr lang="en-US" sz="2000" b="0" i="0" dirty="0">
              <a:solidFill>
                <a:srgbClr val="ECECEC"/>
              </a:solidFill>
              <a:effectLst/>
              <a:latin typeface="Söhne"/>
            </a:endParaRPr>
          </a:p>
          <a:p>
            <a:pPr algn="l"/>
            <a:r>
              <a:rPr lang="en-US" sz="2000" b="1" dirty="0">
                <a:solidFill>
                  <a:srgbClr val="ECECEC"/>
                </a:solidFill>
                <a:latin typeface="Söhne"/>
              </a:rPr>
              <a:t>                       5   </a:t>
            </a:r>
            <a:r>
              <a:rPr lang="en-US" sz="2000" b="1" i="0" dirty="0">
                <a:solidFill>
                  <a:srgbClr val="ECECEC"/>
                </a:solidFill>
                <a:effectLst/>
                <a:latin typeface="Söhne"/>
              </a:rPr>
              <a:t>A Survey on Deep Learning in Medical Image Analysis"</a:t>
            </a:r>
            <a:r>
              <a:rPr lang="en-US" sz="2000" b="0" i="0" dirty="0">
                <a:solidFill>
                  <a:srgbClr val="ECECEC"/>
                </a:solidFill>
                <a:effectLst/>
                <a:latin typeface="Söhne"/>
              </a:rPr>
              <a:t> by </a:t>
            </a:r>
            <a:r>
              <a:rPr lang="en-US" sz="2000" b="0" i="0" dirty="0" err="1">
                <a:solidFill>
                  <a:srgbClr val="ECECEC"/>
                </a:solidFill>
                <a:effectLst/>
                <a:latin typeface="Söhne"/>
              </a:rPr>
              <a:t>Litjens</a:t>
            </a:r>
            <a:r>
              <a:rPr lang="en-US" sz="2000" b="0" i="0" dirty="0">
                <a:solidFill>
                  <a:srgbClr val="ECECEC"/>
                </a:solidFill>
                <a:effectLst/>
                <a:latin typeface="Söhne"/>
              </a:rPr>
              <a:t>, Geert, et al.</a:t>
            </a:r>
          </a:p>
          <a:p>
            <a:br>
              <a:rPr lang="en-US" sz="3200" dirty="0"/>
            </a:br>
            <a:endParaRPr lang="en-US" sz="3200" dirty="0"/>
          </a:p>
        </p:txBody>
      </p:sp>
    </p:spTree>
    <p:extLst>
      <p:ext uri="{BB962C8B-B14F-4D97-AF65-F5344CB8AC3E}">
        <p14:creationId xmlns:p14="http://schemas.microsoft.com/office/powerpoint/2010/main" val="2243543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501384"/>
            <a:ext cx="6665952" cy="833199"/>
          </a:xfrm>
          <a:prstGeom prst="rect">
            <a:avLst/>
          </a:prstGeom>
          <a:noFill/>
          <a:ln/>
        </p:spPr>
        <p:txBody>
          <a:bodyPr wrap="none" rtlCol="0" anchor="t"/>
          <a:lstStyle/>
          <a:p>
            <a:pPr marL="0" indent="0">
              <a:lnSpc>
                <a:spcPts val="6561"/>
              </a:lnSpc>
              <a:buNone/>
            </a:pPr>
            <a:r>
              <a:rPr lang="en-US" sz="5249" dirty="0">
                <a:solidFill>
                  <a:srgbClr val="F5F0F0"/>
                </a:solidFill>
                <a:latin typeface="adonis-web" pitchFamily="34" charset="0"/>
                <a:ea typeface="adonis-web" pitchFamily="34" charset="-122"/>
                <a:cs typeface="adonis-web" pitchFamily="34" charset="-120"/>
              </a:rPr>
              <a:t>Proposed System</a:t>
            </a:r>
            <a:endParaRPr lang="en-US" sz="5249" dirty="0"/>
          </a:p>
        </p:txBody>
      </p:sp>
      <p:sp>
        <p:nvSpPr>
          <p:cNvPr id="6" name="Text 2"/>
          <p:cNvSpPr/>
          <p:nvPr/>
        </p:nvSpPr>
        <p:spPr>
          <a:xfrm>
            <a:off x="833199" y="3667839"/>
            <a:ext cx="7477601"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Our proposed system leverages cutting-edge convolutional neural network (CNN) technology to accurately predict brain tumor diagnosis from medical imaging data. This innovative approach harnesses the power of deep learning to assist healthcare professionals in making timely and informed decisions.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1483638"/>
            <a:ext cx="5554980"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Problem statement</a:t>
            </a:r>
            <a:endParaRPr lang="en-US" sz="4374" dirty="0"/>
          </a:p>
        </p:txBody>
      </p:sp>
      <p:sp>
        <p:nvSpPr>
          <p:cNvPr id="6" name="Shape 2"/>
          <p:cNvSpPr/>
          <p:nvPr/>
        </p:nvSpPr>
        <p:spPr>
          <a:xfrm>
            <a:off x="833199" y="2511266"/>
            <a:ext cx="4542115" cy="2361605"/>
          </a:xfrm>
          <a:prstGeom prst="roundRect">
            <a:avLst>
              <a:gd name="adj" fmla="val 4234"/>
            </a:avLst>
          </a:prstGeom>
          <a:solidFill>
            <a:srgbClr val="003180"/>
          </a:solidFill>
          <a:ln w="7620">
            <a:solidFill>
              <a:srgbClr val="194A99"/>
            </a:solidFill>
            <a:prstDash val="solid"/>
          </a:ln>
        </p:spPr>
      </p:sp>
      <p:sp>
        <p:nvSpPr>
          <p:cNvPr id="7" name="Text 3"/>
          <p:cNvSpPr/>
          <p:nvPr/>
        </p:nvSpPr>
        <p:spPr>
          <a:xfrm>
            <a:off x="1062990" y="2741057"/>
            <a:ext cx="2777490" cy="347186"/>
          </a:xfrm>
          <a:prstGeom prst="rect">
            <a:avLst/>
          </a:prstGeom>
          <a:noFill/>
          <a:ln/>
        </p:spPr>
        <p:txBody>
          <a:bodyPr wrap="none" rtlCol="0" anchor="t"/>
          <a:lstStyle/>
          <a:p>
            <a:pPr marL="0" indent="0">
              <a:lnSpc>
                <a:spcPts val="2734"/>
              </a:lnSpc>
              <a:buNone/>
            </a:pPr>
            <a:r>
              <a:rPr lang="en-US" sz="2187" dirty="0">
                <a:solidFill>
                  <a:srgbClr val="E2E6E9"/>
                </a:solidFill>
                <a:latin typeface="adonis-web" pitchFamily="34" charset="0"/>
                <a:ea typeface="adonis-web" pitchFamily="34" charset="-122"/>
                <a:cs typeface="adonis-web" pitchFamily="34" charset="-120"/>
              </a:rPr>
              <a:t>Accurate Diagnosis</a:t>
            </a:r>
            <a:endParaRPr lang="en-US" sz="2187" dirty="0"/>
          </a:p>
        </p:txBody>
      </p:sp>
      <p:sp>
        <p:nvSpPr>
          <p:cNvPr id="8" name="Text 4"/>
          <p:cNvSpPr/>
          <p:nvPr/>
        </p:nvSpPr>
        <p:spPr>
          <a:xfrm>
            <a:off x="1062990" y="3221474"/>
            <a:ext cx="4082534"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Accurately detecting and diagnosing brain tumors is crucial for effective treatment, but current methods can be time-consuming and error-prone.</a:t>
            </a:r>
            <a:endParaRPr lang="en-US" sz="1750" dirty="0"/>
          </a:p>
        </p:txBody>
      </p:sp>
      <p:sp>
        <p:nvSpPr>
          <p:cNvPr id="9" name="Shape 5"/>
          <p:cNvSpPr/>
          <p:nvPr/>
        </p:nvSpPr>
        <p:spPr>
          <a:xfrm>
            <a:off x="5597485" y="2511266"/>
            <a:ext cx="4542115" cy="2361605"/>
          </a:xfrm>
          <a:prstGeom prst="roundRect">
            <a:avLst>
              <a:gd name="adj" fmla="val 4234"/>
            </a:avLst>
          </a:prstGeom>
          <a:solidFill>
            <a:srgbClr val="003180"/>
          </a:solidFill>
          <a:ln w="7620">
            <a:solidFill>
              <a:srgbClr val="194A99"/>
            </a:solidFill>
            <a:prstDash val="solid"/>
          </a:ln>
        </p:spPr>
      </p:sp>
      <p:sp>
        <p:nvSpPr>
          <p:cNvPr id="10" name="Text 6"/>
          <p:cNvSpPr/>
          <p:nvPr/>
        </p:nvSpPr>
        <p:spPr>
          <a:xfrm>
            <a:off x="5827276" y="2741057"/>
            <a:ext cx="2777490" cy="347186"/>
          </a:xfrm>
          <a:prstGeom prst="rect">
            <a:avLst/>
          </a:prstGeom>
          <a:noFill/>
          <a:ln/>
        </p:spPr>
        <p:txBody>
          <a:bodyPr wrap="none" rtlCol="0" anchor="t"/>
          <a:lstStyle/>
          <a:p>
            <a:pPr marL="0" indent="0">
              <a:lnSpc>
                <a:spcPts val="2734"/>
              </a:lnSpc>
              <a:buNone/>
            </a:pPr>
            <a:r>
              <a:rPr lang="en-US" sz="2187" dirty="0">
                <a:solidFill>
                  <a:srgbClr val="E2E6E9"/>
                </a:solidFill>
                <a:latin typeface="adonis-web" pitchFamily="34" charset="0"/>
                <a:ea typeface="adonis-web" pitchFamily="34" charset="-122"/>
                <a:cs typeface="adonis-web" pitchFamily="34" charset="-120"/>
              </a:rPr>
              <a:t>Early Detection</a:t>
            </a:r>
            <a:endParaRPr lang="en-US" sz="2187" dirty="0"/>
          </a:p>
        </p:txBody>
      </p:sp>
      <p:sp>
        <p:nvSpPr>
          <p:cNvPr id="11" name="Text 7"/>
          <p:cNvSpPr/>
          <p:nvPr/>
        </p:nvSpPr>
        <p:spPr>
          <a:xfrm>
            <a:off x="5827276" y="3221474"/>
            <a:ext cx="4082534" cy="1066205"/>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Early detection of brain tumors is vital, as it can significantly improve patient outcomes, but reliable screening tools are limited.</a:t>
            </a:r>
            <a:endParaRPr lang="en-US" sz="1750" dirty="0"/>
          </a:p>
        </p:txBody>
      </p:sp>
      <p:sp>
        <p:nvSpPr>
          <p:cNvPr id="12" name="Shape 8"/>
          <p:cNvSpPr/>
          <p:nvPr/>
        </p:nvSpPr>
        <p:spPr>
          <a:xfrm>
            <a:off x="833199" y="5095042"/>
            <a:ext cx="9306401" cy="1650802"/>
          </a:xfrm>
          <a:prstGeom prst="roundRect">
            <a:avLst>
              <a:gd name="adj" fmla="val 6057"/>
            </a:avLst>
          </a:prstGeom>
          <a:solidFill>
            <a:srgbClr val="003180"/>
          </a:solidFill>
          <a:ln w="7620">
            <a:solidFill>
              <a:srgbClr val="194A99"/>
            </a:solidFill>
            <a:prstDash val="solid"/>
          </a:ln>
        </p:spPr>
      </p:sp>
      <p:sp>
        <p:nvSpPr>
          <p:cNvPr id="13" name="Text 9"/>
          <p:cNvSpPr/>
          <p:nvPr/>
        </p:nvSpPr>
        <p:spPr>
          <a:xfrm>
            <a:off x="1062990" y="5324832"/>
            <a:ext cx="2777490" cy="347186"/>
          </a:xfrm>
          <a:prstGeom prst="rect">
            <a:avLst/>
          </a:prstGeom>
          <a:noFill/>
          <a:ln/>
        </p:spPr>
        <p:txBody>
          <a:bodyPr wrap="none" rtlCol="0" anchor="t"/>
          <a:lstStyle/>
          <a:p>
            <a:pPr marL="0" indent="0">
              <a:lnSpc>
                <a:spcPts val="2734"/>
              </a:lnSpc>
              <a:buNone/>
            </a:pPr>
            <a:r>
              <a:rPr lang="en-US" sz="2187" dirty="0">
                <a:solidFill>
                  <a:srgbClr val="E2E6E9"/>
                </a:solidFill>
                <a:latin typeface="adonis-web" pitchFamily="34" charset="0"/>
                <a:ea typeface="adonis-web" pitchFamily="34" charset="-122"/>
                <a:cs typeface="adonis-web" pitchFamily="34" charset="-120"/>
              </a:rPr>
              <a:t>Personalized Treatment</a:t>
            </a:r>
            <a:endParaRPr lang="en-US" sz="2187" dirty="0"/>
          </a:p>
        </p:txBody>
      </p:sp>
      <p:sp>
        <p:nvSpPr>
          <p:cNvPr id="14" name="Text 10"/>
          <p:cNvSpPr/>
          <p:nvPr/>
        </p:nvSpPr>
        <p:spPr>
          <a:xfrm>
            <a:off x="1062990" y="5805249"/>
            <a:ext cx="8846820" cy="710803"/>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Developing personalized treatment strategies for brain tumor patients is challenging, and requires advanced diagnostic capabilities to tailor interventions.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268260"/>
            <a:ext cx="5554980"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Proposed solution</a:t>
            </a:r>
            <a:endParaRPr lang="en-US" sz="4374" dirty="0"/>
          </a:p>
        </p:txBody>
      </p:sp>
      <p:sp>
        <p:nvSpPr>
          <p:cNvPr id="6" name="Text 2"/>
          <p:cNvSpPr/>
          <p:nvPr/>
        </p:nvSpPr>
        <p:spPr>
          <a:xfrm>
            <a:off x="1188601" y="3295888"/>
            <a:ext cx="7122200" cy="71080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E2E6E9"/>
                </a:solidFill>
                <a:latin typeface="adonis-web" pitchFamily="34" charset="0"/>
                <a:ea typeface="adonis-web" pitchFamily="34" charset="-122"/>
                <a:cs typeface="adonis-web" pitchFamily="34" charset="-120"/>
              </a:rPr>
              <a:t>Develop a Convolutional Neural Network (CNN) model to accurately predict the presence of brain tumors from medical images.</a:t>
            </a:r>
            <a:endParaRPr lang="en-US" sz="1750" dirty="0"/>
          </a:p>
        </p:txBody>
      </p:sp>
      <p:sp>
        <p:nvSpPr>
          <p:cNvPr id="7" name="Text 3"/>
          <p:cNvSpPr/>
          <p:nvPr/>
        </p:nvSpPr>
        <p:spPr>
          <a:xfrm>
            <a:off x="1188601" y="4095512"/>
            <a:ext cx="7122200" cy="71080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E2E6E9"/>
                </a:solidFill>
                <a:latin typeface="adonis-web" pitchFamily="34" charset="0"/>
                <a:ea typeface="adonis-web" pitchFamily="34" charset="-122"/>
                <a:cs typeface="adonis-web" pitchFamily="34" charset="-120"/>
              </a:rPr>
              <a:t>Utilize advanced deep learning techniques to extract relevant features from the brain scans, enabling the model to make precise diagnoses.</a:t>
            </a:r>
            <a:endParaRPr lang="en-US" sz="1750" dirty="0"/>
          </a:p>
        </p:txBody>
      </p:sp>
      <p:sp>
        <p:nvSpPr>
          <p:cNvPr id="8" name="Text 4"/>
          <p:cNvSpPr/>
          <p:nvPr/>
        </p:nvSpPr>
        <p:spPr>
          <a:xfrm>
            <a:off x="1188601" y="4895136"/>
            <a:ext cx="7122200" cy="1066205"/>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E2E6E9"/>
                </a:solidFill>
                <a:latin typeface="adonis-web" pitchFamily="34" charset="0"/>
                <a:ea typeface="adonis-web" pitchFamily="34" charset="-122"/>
                <a:cs typeface="adonis-web" pitchFamily="34" charset="-120"/>
              </a:rPr>
              <a:t>Implement a user-friendly web application that allows clinicians to upload patient images and receive instant predictions, streamlining the diagnostic process.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925473"/>
            <a:ext cx="5554980"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System Approach</a:t>
            </a:r>
            <a:endParaRPr lang="en-US" sz="4374" dirty="0"/>
          </a:p>
        </p:txBody>
      </p:sp>
      <p:sp>
        <p:nvSpPr>
          <p:cNvPr id="6" name="Shape 2"/>
          <p:cNvSpPr/>
          <p:nvPr/>
        </p:nvSpPr>
        <p:spPr>
          <a:xfrm>
            <a:off x="4801910" y="1953101"/>
            <a:ext cx="44410" cy="5351026"/>
          </a:xfrm>
          <a:prstGeom prst="roundRect">
            <a:avLst>
              <a:gd name="adj" fmla="val 225151"/>
            </a:avLst>
          </a:prstGeom>
          <a:solidFill>
            <a:srgbClr val="194A99"/>
          </a:solidFill>
          <a:ln/>
        </p:spPr>
      </p:sp>
      <p:sp>
        <p:nvSpPr>
          <p:cNvPr id="7" name="Shape 3"/>
          <p:cNvSpPr/>
          <p:nvPr/>
        </p:nvSpPr>
        <p:spPr>
          <a:xfrm>
            <a:off x="5074027" y="2354401"/>
            <a:ext cx="777597" cy="44410"/>
          </a:xfrm>
          <a:prstGeom prst="roundRect">
            <a:avLst>
              <a:gd name="adj" fmla="val 225151"/>
            </a:avLst>
          </a:prstGeom>
          <a:solidFill>
            <a:srgbClr val="194A99"/>
          </a:solidFill>
          <a:ln/>
        </p:spPr>
      </p:sp>
      <p:sp>
        <p:nvSpPr>
          <p:cNvPr id="8" name="Shape 4"/>
          <p:cNvSpPr/>
          <p:nvPr/>
        </p:nvSpPr>
        <p:spPr>
          <a:xfrm>
            <a:off x="4574084" y="2126694"/>
            <a:ext cx="499943" cy="499943"/>
          </a:xfrm>
          <a:prstGeom prst="roundRect">
            <a:avLst>
              <a:gd name="adj" fmla="val 20000"/>
            </a:avLst>
          </a:prstGeom>
          <a:solidFill>
            <a:srgbClr val="003180"/>
          </a:solidFill>
          <a:ln w="7620">
            <a:solidFill>
              <a:srgbClr val="194A99"/>
            </a:solidFill>
            <a:prstDash val="solid"/>
          </a:ln>
        </p:spPr>
      </p:sp>
      <p:sp>
        <p:nvSpPr>
          <p:cNvPr id="9" name="Text 5"/>
          <p:cNvSpPr/>
          <p:nvPr/>
        </p:nvSpPr>
        <p:spPr>
          <a:xfrm>
            <a:off x="4733032" y="2168366"/>
            <a:ext cx="182047" cy="416481"/>
          </a:xfrm>
          <a:prstGeom prst="rect">
            <a:avLst/>
          </a:prstGeom>
          <a:noFill/>
          <a:ln/>
        </p:spPr>
        <p:txBody>
          <a:bodyPr wrap="none" rtlCol="0" anchor="t"/>
          <a:lstStyle/>
          <a:p>
            <a:pPr marL="0" indent="0" algn="ctr">
              <a:lnSpc>
                <a:spcPts val="3281"/>
              </a:lnSpc>
              <a:buNone/>
            </a:pPr>
            <a:r>
              <a:rPr lang="en-US" sz="2624" dirty="0">
                <a:solidFill>
                  <a:srgbClr val="E2E6E9"/>
                </a:solidFill>
                <a:latin typeface="adonis-web" pitchFamily="34" charset="0"/>
                <a:ea typeface="adonis-web" pitchFamily="34" charset="-122"/>
                <a:cs typeface="adonis-web" pitchFamily="34" charset="-120"/>
              </a:rPr>
              <a:t>1</a:t>
            </a:r>
            <a:endParaRPr lang="en-US" sz="2624" dirty="0"/>
          </a:p>
        </p:txBody>
      </p:sp>
      <p:sp>
        <p:nvSpPr>
          <p:cNvPr id="10" name="Text 6"/>
          <p:cNvSpPr/>
          <p:nvPr/>
        </p:nvSpPr>
        <p:spPr>
          <a:xfrm>
            <a:off x="6046113" y="2175272"/>
            <a:ext cx="2777490" cy="347186"/>
          </a:xfrm>
          <a:prstGeom prst="rect">
            <a:avLst/>
          </a:prstGeom>
          <a:noFill/>
          <a:ln/>
        </p:spPr>
        <p:txBody>
          <a:bodyPr wrap="none" rtlCol="0" anchor="t"/>
          <a:lstStyle/>
          <a:p>
            <a:pPr marL="0" indent="0" algn="l">
              <a:lnSpc>
                <a:spcPts val="2734"/>
              </a:lnSpc>
              <a:buNone/>
            </a:pPr>
            <a:r>
              <a:rPr lang="en-US" sz="2187" dirty="0">
                <a:solidFill>
                  <a:srgbClr val="E2E6E9"/>
                </a:solidFill>
                <a:latin typeface="adonis-web" pitchFamily="34" charset="0"/>
                <a:ea typeface="adonis-web" pitchFamily="34" charset="-122"/>
                <a:cs typeface="adonis-web" pitchFamily="34" charset="-120"/>
              </a:rPr>
              <a:t>Data Collection</a:t>
            </a:r>
            <a:endParaRPr lang="en-US" sz="2187" dirty="0"/>
          </a:p>
        </p:txBody>
      </p:sp>
      <p:sp>
        <p:nvSpPr>
          <p:cNvPr id="11" name="Text 7"/>
          <p:cNvSpPr/>
          <p:nvPr/>
        </p:nvSpPr>
        <p:spPr>
          <a:xfrm>
            <a:off x="6046113" y="2655689"/>
            <a:ext cx="7751088" cy="710803"/>
          </a:xfrm>
          <a:prstGeom prst="rect">
            <a:avLst/>
          </a:prstGeom>
          <a:noFill/>
          <a:ln/>
        </p:spPr>
        <p:txBody>
          <a:bodyPr wrap="square" rtlCol="0" anchor="t"/>
          <a:lstStyle/>
          <a:p>
            <a:pPr marL="0" indent="0" algn="l">
              <a:lnSpc>
                <a:spcPts val="2799"/>
              </a:lnSpc>
              <a:buNone/>
            </a:pPr>
            <a:r>
              <a:rPr lang="en-US" sz="1750" dirty="0">
                <a:solidFill>
                  <a:srgbClr val="E2E6E9"/>
                </a:solidFill>
                <a:latin typeface="adonis-web" pitchFamily="34" charset="0"/>
                <a:ea typeface="adonis-web" pitchFamily="34" charset="-122"/>
                <a:cs typeface="adonis-web" pitchFamily="34" charset="-120"/>
              </a:rPr>
              <a:t>Gather a comprehensive dataset of brain MRI scans, including both healthy and tumor-affected images, to train and validate the CNN model.</a:t>
            </a:r>
            <a:endParaRPr lang="en-US" sz="1750" dirty="0"/>
          </a:p>
        </p:txBody>
      </p:sp>
      <p:sp>
        <p:nvSpPr>
          <p:cNvPr id="12" name="Shape 8"/>
          <p:cNvSpPr/>
          <p:nvPr/>
        </p:nvSpPr>
        <p:spPr>
          <a:xfrm>
            <a:off x="5074027" y="4212134"/>
            <a:ext cx="777597" cy="44410"/>
          </a:xfrm>
          <a:prstGeom prst="roundRect">
            <a:avLst>
              <a:gd name="adj" fmla="val 225151"/>
            </a:avLst>
          </a:prstGeom>
          <a:solidFill>
            <a:srgbClr val="194A99"/>
          </a:solidFill>
          <a:ln/>
        </p:spPr>
      </p:sp>
      <p:sp>
        <p:nvSpPr>
          <p:cNvPr id="13" name="Shape 9"/>
          <p:cNvSpPr/>
          <p:nvPr/>
        </p:nvSpPr>
        <p:spPr>
          <a:xfrm>
            <a:off x="4574084" y="3984427"/>
            <a:ext cx="499943" cy="499943"/>
          </a:xfrm>
          <a:prstGeom prst="roundRect">
            <a:avLst>
              <a:gd name="adj" fmla="val 20000"/>
            </a:avLst>
          </a:prstGeom>
          <a:solidFill>
            <a:srgbClr val="003180"/>
          </a:solidFill>
          <a:ln w="7620">
            <a:solidFill>
              <a:srgbClr val="194A99"/>
            </a:solidFill>
            <a:prstDash val="solid"/>
          </a:ln>
        </p:spPr>
      </p:sp>
      <p:sp>
        <p:nvSpPr>
          <p:cNvPr id="14" name="Text 10"/>
          <p:cNvSpPr/>
          <p:nvPr/>
        </p:nvSpPr>
        <p:spPr>
          <a:xfrm>
            <a:off x="4733032" y="4026098"/>
            <a:ext cx="182047" cy="416481"/>
          </a:xfrm>
          <a:prstGeom prst="rect">
            <a:avLst/>
          </a:prstGeom>
          <a:noFill/>
          <a:ln/>
        </p:spPr>
        <p:txBody>
          <a:bodyPr wrap="none" rtlCol="0" anchor="t"/>
          <a:lstStyle/>
          <a:p>
            <a:pPr marL="0" indent="0" algn="ctr">
              <a:lnSpc>
                <a:spcPts val="3281"/>
              </a:lnSpc>
              <a:buNone/>
            </a:pPr>
            <a:r>
              <a:rPr lang="en-US" sz="2624" dirty="0">
                <a:solidFill>
                  <a:srgbClr val="E2E6E9"/>
                </a:solidFill>
                <a:latin typeface="adonis-web" pitchFamily="34" charset="0"/>
                <a:ea typeface="adonis-web" pitchFamily="34" charset="-122"/>
                <a:cs typeface="adonis-web" pitchFamily="34" charset="-120"/>
              </a:rPr>
              <a:t>2</a:t>
            </a:r>
            <a:endParaRPr lang="en-US" sz="2624" dirty="0"/>
          </a:p>
        </p:txBody>
      </p:sp>
      <p:sp>
        <p:nvSpPr>
          <p:cNvPr id="15" name="Text 11"/>
          <p:cNvSpPr/>
          <p:nvPr/>
        </p:nvSpPr>
        <p:spPr>
          <a:xfrm>
            <a:off x="6046113" y="4033004"/>
            <a:ext cx="2777490" cy="347186"/>
          </a:xfrm>
          <a:prstGeom prst="rect">
            <a:avLst/>
          </a:prstGeom>
          <a:noFill/>
          <a:ln/>
        </p:spPr>
        <p:txBody>
          <a:bodyPr wrap="none" rtlCol="0" anchor="t"/>
          <a:lstStyle/>
          <a:p>
            <a:pPr marL="0" indent="0" algn="l">
              <a:lnSpc>
                <a:spcPts val="2734"/>
              </a:lnSpc>
              <a:buNone/>
            </a:pPr>
            <a:r>
              <a:rPr lang="en-US" sz="2187" dirty="0">
                <a:solidFill>
                  <a:srgbClr val="E2E6E9"/>
                </a:solidFill>
                <a:latin typeface="adonis-web" pitchFamily="34" charset="0"/>
                <a:ea typeface="adonis-web" pitchFamily="34" charset="-122"/>
                <a:cs typeface="adonis-web" pitchFamily="34" charset="-120"/>
              </a:rPr>
              <a:t>Data Preprocessing</a:t>
            </a:r>
            <a:endParaRPr lang="en-US" sz="2187" dirty="0"/>
          </a:p>
        </p:txBody>
      </p:sp>
      <p:sp>
        <p:nvSpPr>
          <p:cNvPr id="16" name="Text 12"/>
          <p:cNvSpPr/>
          <p:nvPr/>
        </p:nvSpPr>
        <p:spPr>
          <a:xfrm>
            <a:off x="6046113" y="4513421"/>
            <a:ext cx="7751088" cy="710803"/>
          </a:xfrm>
          <a:prstGeom prst="rect">
            <a:avLst/>
          </a:prstGeom>
          <a:noFill/>
          <a:ln/>
        </p:spPr>
        <p:txBody>
          <a:bodyPr wrap="square" rtlCol="0" anchor="t"/>
          <a:lstStyle/>
          <a:p>
            <a:pPr marL="0" indent="0" algn="l">
              <a:lnSpc>
                <a:spcPts val="2799"/>
              </a:lnSpc>
              <a:buNone/>
            </a:pPr>
            <a:r>
              <a:rPr lang="en-US" sz="1750" dirty="0">
                <a:solidFill>
                  <a:srgbClr val="E2E6E9"/>
                </a:solidFill>
                <a:latin typeface="adonis-web" pitchFamily="34" charset="0"/>
                <a:ea typeface="adonis-web" pitchFamily="34" charset="-122"/>
                <a:cs typeface="adonis-web" pitchFamily="34" charset="-120"/>
              </a:rPr>
              <a:t>Preprocess the MRI scans by performing tasks like resizing, normalization, and augmentation to enhance the model's learning capabilities.</a:t>
            </a:r>
            <a:endParaRPr lang="en-US" sz="1750" dirty="0"/>
          </a:p>
        </p:txBody>
      </p:sp>
      <p:sp>
        <p:nvSpPr>
          <p:cNvPr id="17" name="Shape 13"/>
          <p:cNvSpPr/>
          <p:nvPr/>
        </p:nvSpPr>
        <p:spPr>
          <a:xfrm>
            <a:off x="5074027" y="6069866"/>
            <a:ext cx="777597" cy="44410"/>
          </a:xfrm>
          <a:prstGeom prst="roundRect">
            <a:avLst>
              <a:gd name="adj" fmla="val 225151"/>
            </a:avLst>
          </a:prstGeom>
          <a:solidFill>
            <a:srgbClr val="194A99"/>
          </a:solidFill>
          <a:ln/>
        </p:spPr>
      </p:sp>
      <p:sp>
        <p:nvSpPr>
          <p:cNvPr id="18" name="Shape 14"/>
          <p:cNvSpPr/>
          <p:nvPr/>
        </p:nvSpPr>
        <p:spPr>
          <a:xfrm>
            <a:off x="4574084" y="5842159"/>
            <a:ext cx="499943" cy="499943"/>
          </a:xfrm>
          <a:prstGeom prst="roundRect">
            <a:avLst>
              <a:gd name="adj" fmla="val 20000"/>
            </a:avLst>
          </a:prstGeom>
          <a:solidFill>
            <a:srgbClr val="003180"/>
          </a:solidFill>
          <a:ln w="7620">
            <a:solidFill>
              <a:srgbClr val="194A99"/>
            </a:solidFill>
            <a:prstDash val="solid"/>
          </a:ln>
        </p:spPr>
      </p:sp>
      <p:sp>
        <p:nvSpPr>
          <p:cNvPr id="19" name="Text 15"/>
          <p:cNvSpPr/>
          <p:nvPr/>
        </p:nvSpPr>
        <p:spPr>
          <a:xfrm>
            <a:off x="4733032" y="5883831"/>
            <a:ext cx="182047" cy="416481"/>
          </a:xfrm>
          <a:prstGeom prst="rect">
            <a:avLst/>
          </a:prstGeom>
          <a:noFill/>
          <a:ln/>
        </p:spPr>
        <p:txBody>
          <a:bodyPr wrap="none" rtlCol="0" anchor="t"/>
          <a:lstStyle/>
          <a:p>
            <a:pPr marL="0" indent="0" algn="ctr">
              <a:lnSpc>
                <a:spcPts val="3281"/>
              </a:lnSpc>
              <a:buNone/>
            </a:pPr>
            <a:r>
              <a:rPr lang="en-US" sz="2624" dirty="0">
                <a:solidFill>
                  <a:srgbClr val="E2E6E9"/>
                </a:solidFill>
                <a:latin typeface="adonis-web" pitchFamily="34" charset="0"/>
                <a:ea typeface="adonis-web" pitchFamily="34" charset="-122"/>
                <a:cs typeface="adonis-web" pitchFamily="34" charset="-120"/>
              </a:rPr>
              <a:t>3</a:t>
            </a:r>
            <a:endParaRPr lang="en-US" sz="2624" dirty="0"/>
          </a:p>
        </p:txBody>
      </p:sp>
      <p:sp>
        <p:nvSpPr>
          <p:cNvPr id="20" name="Text 16"/>
          <p:cNvSpPr/>
          <p:nvPr/>
        </p:nvSpPr>
        <p:spPr>
          <a:xfrm>
            <a:off x="6046113" y="5890736"/>
            <a:ext cx="2777490" cy="347186"/>
          </a:xfrm>
          <a:prstGeom prst="rect">
            <a:avLst/>
          </a:prstGeom>
          <a:noFill/>
          <a:ln/>
        </p:spPr>
        <p:txBody>
          <a:bodyPr wrap="none" rtlCol="0" anchor="t"/>
          <a:lstStyle/>
          <a:p>
            <a:pPr marL="0" indent="0" algn="l">
              <a:lnSpc>
                <a:spcPts val="2734"/>
              </a:lnSpc>
              <a:buNone/>
            </a:pPr>
            <a:r>
              <a:rPr lang="en-US" sz="2187" dirty="0">
                <a:solidFill>
                  <a:srgbClr val="E2E6E9"/>
                </a:solidFill>
                <a:latin typeface="adonis-web" pitchFamily="34" charset="0"/>
                <a:ea typeface="adonis-web" pitchFamily="34" charset="-122"/>
                <a:cs typeface="adonis-web" pitchFamily="34" charset="-120"/>
              </a:rPr>
              <a:t>Model Architecture</a:t>
            </a:r>
            <a:endParaRPr lang="en-US" sz="2187" dirty="0"/>
          </a:p>
        </p:txBody>
      </p:sp>
      <p:sp>
        <p:nvSpPr>
          <p:cNvPr id="21" name="Text 17"/>
          <p:cNvSpPr/>
          <p:nvPr/>
        </p:nvSpPr>
        <p:spPr>
          <a:xfrm>
            <a:off x="6046113" y="6371153"/>
            <a:ext cx="7751088" cy="710803"/>
          </a:xfrm>
          <a:prstGeom prst="rect">
            <a:avLst/>
          </a:prstGeom>
          <a:noFill/>
          <a:ln/>
        </p:spPr>
        <p:txBody>
          <a:bodyPr wrap="square" rtlCol="0" anchor="t"/>
          <a:lstStyle/>
          <a:p>
            <a:pPr marL="0" indent="0" algn="l">
              <a:lnSpc>
                <a:spcPts val="2799"/>
              </a:lnSpc>
              <a:buNone/>
            </a:pPr>
            <a:r>
              <a:rPr lang="en-US" sz="1750" dirty="0">
                <a:solidFill>
                  <a:srgbClr val="E2E6E9"/>
                </a:solidFill>
                <a:latin typeface="adonis-web" pitchFamily="34" charset="0"/>
                <a:ea typeface="adonis-web" pitchFamily="34" charset="-122"/>
                <a:cs typeface="adonis-web" pitchFamily="34" charset="-120"/>
              </a:rPr>
              <a:t>Design a deep CNN architecture optimized for the brain tumor prediction task, leveraging state-of-the-art techniques to achieve high accuracy.</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054423"/>
            <a:ext cx="6211967"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Algorithm and deployment</a:t>
            </a:r>
            <a:endParaRPr lang="en-US" sz="4374" dirty="0"/>
          </a:p>
        </p:txBody>
      </p:sp>
      <p:sp>
        <p:nvSpPr>
          <p:cNvPr id="6" name="Text 2"/>
          <p:cNvSpPr/>
          <p:nvPr/>
        </p:nvSpPr>
        <p:spPr>
          <a:xfrm>
            <a:off x="833199" y="3082052"/>
            <a:ext cx="7477601"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The proposed system utilizes a deep learning algorithm, specifically a Convolutional Neural Network (CNN), to predict brain tumors from medical images. This algorithm is trained on a large dataset of brain scans, learning to identify patterns and features that distinguish healthy and cancerous tissue.</a:t>
            </a:r>
            <a:endParaRPr lang="en-US" sz="1750" dirty="0"/>
          </a:p>
        </p:txBody>
      </p:sp>
      <p:sp>
        <p:nvSpPr>
          <p:cNvPr id="7" name="Text 3"/>
          <p:cNvSpPr/>
          <p:nvPr/>
        </p:nvSpPr>
        <p:spPr>
          <a:xfrm>
            <a:off x="833199" y="4753570"/>
            <a:ext cx="7477601"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Once the model is trained, it can be deployed as a web-based application or integrated into existing medical imaging software. This allows healthcare providers to easily upload patient scans and receive a preliminary diagnosis, aiding in earlier detection and treatment of brain tumors.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5" name="Text 1"/>
          <p:cNvSpPr/>
          <p:nvPr/>
        </p:nvSpPr>
        <p:spPr>
          <a:xfrm>
            <a:off x="833199" y="1174075"/>
            <a:ext cx="5554980"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Training and process</a:t>
            </a:r>
            <a:endParaRPr lang="en-US" sz="4374" dirty="0"/>
          </a:p>
        </p:txBody>
      </p:sp>
      <p:sp>
        <p:nvSpPr>
          <p:cNvPr id="6" name="Text 2"/>
          <p:cNvSpPr/>
          <p:nvPr/>
        </p:nvSpPr>
        <p:spPr>
          <a:xfrm>
            <a:off x="833200" y="2548890"/>
            <a:ext cx="5671510" cy="2132409"/>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The training process involves feeding a large dataset of brain scans, both healthy and those with confirmed tumors, into a convolutional neural network (CNN) model. The CNN learns to identify the unique visual patterns and features associated with brain tumors through extensive training iterations. This robust model is then optimized and validated to ensure accurate and reliable predictions.</a:t>
            </a:r>
            <a:endParaRPr lang="en-US" sz="1750" dirty="0"/>
          </a:p>
        </p:txBody>
      </p:sp>
      <p:sp>
        <p:nvSpPr>
          <p:cNvPr id="7" name="Text 3"/>
          <p:cNvSpPr/>
          <p:nvPr/>
        </p:nvSpPr>
        <p:spPr>
          <a:xfrm>
            <a:off x="833199" y="5819716"/>
            <a:ext cx="5671511" cy="1777008"/>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Once the training is complete, the system can be deployed on a server or cloud platform, ready to accept new brain scan images and provide real-time tumor prediction results. The prediction process is automated and seamless, allowing healthcare professionals to quickly identify potential issues and provide timely diagnosis and treatment.</a:t>
            </a:r>
            <a:endParaRPr lang="en-US" sz="1750" dirty="0"/>
          </a:p>
        </p:txBody>
      </p:sp>
      <p:pic>
        <p:nvPicPr>
          <p:cNvPr id="9" name="Picture 8">
            <a:extLst>
              <a:ext uri="{FF2B5EF4-FFF2-40B4-BE49-F238E27FC236}">
                <a16:creationId xmlns:a16="http://schemas.microsoft.com/office/drawing/2014/main" id="{A35C6A53-50DA-3688-ABDA-1BF712CC4EF5}"/>
              </a:ext>
            </a:extLst>
          </p:cNvPr>
          <p:cNvPicPr>
            <a:picLocks noChangeAspect="1"/>
          </p:cNvPicPr>
          <p:nvPr/>
        </p:nvPicPr>
        <p:blipFill rotWithShape="1">
          <a:blip r:embed="rId4"/>
          <a:srcRect r="20878" b="2097"/>
          <a:stretch/>
        </p:blipFill>
        <p:spPr>
          <a:xfrm>
            <a:off x="6504710" y="72736"/>
            <a:ext cx="8125690" cy="815686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9151A">
              <a:alpha val="80000"/>
            </a:srgbClr>
          </a:solidFill>
          <a:ln/>
        </p:spPr>
      </p:sp>
      <p:sp>
        <p:nvSpPr>
          <p:cNvPr id="6" name="Text 2"/>
          <p:cNvSpPr/>
          <p:nvPr/>
        </p:nvSpPr>
        <p:spPr>
          <a:xfrm>
            <a:off x="2517696" y="1394817"/>
            <a:ext cx="5554980"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Prediction Process</a:t>
            </a:r>
            <a:endParaRPr lang="en-US" sz="4374" dirty="0"/>
          </a:p>
        </p:txBody>
      </p:sp>
      <p:pic>
        <p:nvPicPr>
          <p:cNvPr id="7" name="Image 2" descr="preencoded.png"/>
          <p:cNvPicPr>
            <a:picLocks noChangeAspect="1"/>
          </p:cNvPicPr>
          <p:nvPr/>
        </p:nvPicPr>
        <p:blipFill>
          <a:blip r:embed="rId5"/>
          <a:stretch>
            <a:fillRect/>
          </a:stretch>
        </p:blipFill>
        <p:spPr>
          <a:xfrm>
            <a:off x="2517696" y="2422446"/>
            <a:ext cx="3198257" cy="888682"/>
          </a:xfrm>
          <a:prstGeom prst="rect">
            <a:avLst/>
          </a:prstGeom>
        </p:spPr>
      </p:pic>
      <p:sp>
        <p:nvSpPr>
          <p:cNvPr id="8" name="Text 3"/>
          <p:cNvSpPr/>
          <p:nvPr/>
        </p:nvSpPr>
        <p:spPr>
          <a:xfrm>
            <a:off x="2739866" y="3644384"/>
            <a:ext cx="2753916" cy="694373"/>
          </a:xfrm>
          <a:prstGeom prst="rect">
            <a:avLst/>
          </a:prstGeom>
          <a:noFill/>
          <a:ln/>
        </p:spPr>
        <p:txBody>
          <a:bodyPr wrap="square" rtlCol="0" anchor="t"/>
          <a:lstStyle/>
          <a:p>
            <a:pPr marL="0" indent="0" algn="l">
              <a:lnSpc>
                <a:spcPts val="2734"/>
              </a:lnSpc>
              <a:buNone/>
            </a:pPr>
            <a:r>
              <a:rPr lang="en-US" sz="2187" dirty="0">
                <a:solidFill>
                  <a:srgbClr val="E2E6E9"/>
                </a:solidFill>
                <a:latin typeface="adonis-web" pitchFamily="34" charset="0"/>
                <a:ea typeface="adonis-web" pitchFamily="34" charset="-122"/>
                <a:cs typeface="adonis-web" pitchFamily="34" charset="-120"/>
              </a:rPr>
              <a:t>Input Image Preprocessing</a:t>
            </a:r>
            <a:endParaRPr lang="en-US" sz="2187" dirty="0"/>
          </a:p>
        </p:txBody>
      </p:sp>
      <p:sp>
        <p:nvSpPr>
          <p:cNvPr id="9" name="Text 4"/>
          <p:cNvSpPr/>
          <p:nvPr/>
        </p:nvSpPr>
        <p:spPr>
          <a:xfrm>
            <a:off x="2739866" y="4471988"/>
            <a:ext cx="2753916" cy="1777008"/>
          </a:xfrm>
          <a:prstGeom prst="rect">
            <a:avLst/>
          </a:prstGeom>
          <a:noFill/>
          <a:ln/>
        </p:spPr>
        <p:txBody>
          <a:bodyPr wrap="square" rtlCol="0" anchor="t"/>
          <a:lstStyle/>
          <a:p>
            <a:pPr marL="0" indent="0" algn="l">
              <a:lnSpc>
                <a:spcPts val="2799"/>
              </a:lnSpc>
              <a:buNone/>
            </a:pPr>
            <a:r>
              <a:rPr lang="en-US" sz="1750" dirty="0">
                <a:solidFill>
                  <a:srgbClr val="E2E6E9"/>
                </a:solidFill>
                <a:latin typeface="adonis-web" pitchFamily="34" charset="0"/>
                <a:ea typeface="adonis-web" pitchFamily="34" charset="-122"/>
                <a:cs typeface="adonis-web" pitchFamily="34" charset="-120"/>
              </a:rPr>
              <a:t>The brain MRI image is preprocessed by resizing, normalizing, and converting it to a format compatible with the CNN model.</a:t>
            </a:r>
            <a:endParaRPr lang="en-US" sz="1750" dirty="0"/>
          </a:p>
        </p:txBody>
      </p:sp>
      <p:pic>
        <p:nvPicPr>
          <p:cNvPr id="10" name="Image 3" descr="preencoded.png"/>
          <p:cNvPicPr>
            <a:picLocks noChangeAspect="1"/>
          </p:cNvPicPr>
          <p:nvPr/>
        </p:nvPicPr>
        <p:blipFill>
          <a:blip r:embed="rId6"/>
          <a:stretch>
            <a:fillRect/>
          </a:stretch>
        </p:blipFill>
        <p:spPr>
          <a:xfrm>
            <a:off x="5715953" y="2422446"/>
            <a:ext cx="3198257" cy="888682"/>
          </a:xfrm>
          <a:prstGeom prst="rect">
            <a:avLst/>
          </a:prstGeom>
        </p:spPr>
      </p:pic>
      <p:sp>
        <p:nvSpPr>
          <p:cNvPr id="11" name="Text 5"/>
          <p:cNvSpPr/>
          <p:nvPr/>
        </p:nvSpPr>
        <p:spPr>
          <a:xfrm>
            <a:off x="5938123" y="3644384"/>
            <a:ext cx="2753916" cy="347186"/>
          </a:xfrm>
          <a:prstGeom prst="rect">
            <a:avLst/>
          </a:prstGeom>
          <a:noFill/>
          <a:ln/>
        </p:spPr>
        <p:txBody>
          <a:bodyPr wrap="none" rtlCol="0" anchor="t"/>
          <a:lstStyle/>
          <a:p>
            <a:pPr marL="0" indent="0" algn="l">
              <a:lnSpc>
                <a:spcPts val="2734"/>
              </a:lnSpc>
              <a:buNone/>
            </a:pPr>
            <a:r>
              <a:rPr lang="en-US" sz="2187" dirty="0">
                <a:solidFill>
                  <a:srgbClr val="E2E6E9"/>
                </a:solidFill>
                <a:latin typeface="adonis-web" pitchFamily="34" charset="0"/>
                <a:ea typeface="adonis-web" pitchFamily="34" charset="-122"/>
                <a:cs typeface="adonis-web" pitchFamily="34" charset="-120"/>
              </a:rPr>
              <a:t>CNN Model Inference</a:t>
            </a:r>
            <a:endParaRPr lang="en-US" sz="2187" dirty="0"/>
          </a:p>
        </p:txBody>
      </p:sp>
      <p:sp>
        <p:nvSpPr>
          <p:cNvPr id="12" name="Text 6"/>
          <p:cNvSpPr/>
          <p:nvPr/>
        </p:nvSpPr>
        <p:spPr>
          <a:xfrm>
            <a:off x="5938123" y="4124801"/>
            <a:ext cx="2753916" cy="2132409"/>
          </a:xfrm>
          <a:prstGeom prst="rect">
            <a:avLst/>
          </a:prstGeom>
          <a:noFill/>
          <a:ln/>
        </p:spPr>
        <p:txBody>
          <a:bodyPr wrap="square" rtlCol="0" anchor="t"/>
          <a:lstStyle/>
          <a:p>
            <a:pPr marL="0" indent="0" algn="l">
              <a:lnSpc>
                <a:spcPts val="2799"/>
              </a:lnSpc>
              <a:buNone/>
            </a:pPr>
            <a:r>
              <a:rPr lang="en-US" sz="1750" dirty="0">
                <a:solidFill>
                  <a:srgbClr val="E2E6E9"/>
                </a:solidFill>
                <a:latin typeface="adonis-web" pitchFamily="34" charset="0"/>
                <a:ea typeface="adonis-web" pitchFamily="34" charset="-122"/>
                <a:cs typeface="adonis-web" pitchFamily="34" charset="-120"/>
              </a:rPr>
              <a:t>The preprocessed image is fed into the trained CNN model, which analyzes the image and generates a prediction of the brain tumor type.</a:t>
            </a:r>
            <a:endParaRPr lang="en-US" sz="1750" dirty="0"/>
          </a:p>
        </p:txBody>
      </p:sp>
      <p:pic>
        <p:nvPicPr>
          <p:cNvPr id="13" name="Image 4" descr="preencoded.png"/>
          <p:cNvPicPr>
            <a:picLocks noChangeAspect="1"/>
          </p:cNvPicPr>
          <p:nvPr/>
        </p:nvPicPr>
        <p:blipFill>
          <a:blip r:embed="rId7"/>
          <a:stretch>
            <a:fillRect/>
          </a:stretch>
        </p:blipFill>
        <p:spPr>
          <a:xfrm>
            <a:off x="8914209" y="2422446"/>
            <a:ext cx="3198376" cy="888682"/>
          </a:xfrm>
          <a:prstGeom prst="rect">
            <a:avLst/>
          </a:prstGeom>
        </p:spPr>
      </p:pic>
      <p:sp>
        <p:nvSpPr>
          <p:cNvPr id="14" name="Text 7"/>
          <p:cNvSpPr/>
          <p:nvPr/>
        </p:nvSpPr>
        <p:spPr>
          <a:xfrm>
            <a:off x="9136380" y="3644384"/>
            <a:ext cx="2754035" cy="347186"/>
          </a:xfrm>
          <a:prstGeom prst="rect">
            <a:avLst/>
          </a:prstGeom>
          <a:noFill/>
          <a:ln/>
        </p:spPr>
        <p:txBody>
          <a:bodyPr wrap="none" rtlCol="0" anchor="t"/>
          <a:lstStyle/>
          <a:p>
            <a:pPr marL="0" indent="0" algn="l">
              <a:lnSpc>
                <a:spcPts val="2734"/>
              </a:lnSpc>
              <a:buNone/>
            </a:pPr>
            <a:r>
              <a:rPr lang="en-US" sz="2187" dirty="0">
                <a:solidFill>
                  <a:srgbClr val="E2E6E9"/>
                </a:solidFill>
                <a:latin typeface="adonis-web" pitchFamily="34" charset="0"/>
                <a:ea typeface="adonis-web" pitchFamily="34" charset="-122"/>
                <a:cs typeface="adonis-web" pitchFamily="34" charset="-120"/>
              </a:rPr>
              <a:t>Result Interpretation</a:t>
            </a:r>
            <a:endParaRPr lang="en-US" sz="2187" dirty="0"/>
          </a:p>
        </p:txBody>
      </p:sp>
      <p:sp>
        <p:nvSpPr>
          <p:cNvPr id="15" name="Text 8"/>
          <p:cNvSpPr/>
          <p:nvPr/>
        </p:nvSpPr>
        <p:spPr>
          <a:xfrm>
            <a:off x="9136380" y="4124801"/>
            <a:ext cx="2754035" cy="2487811"/>
          </a:xfrm>
          <a:prstGeom prst="rect">
            <a:avLst/>
          </a:prstGeom>
          <a:noFill/>
          <a:ln/>
        </p:spPr>
        <p:txBody>
          <a:bodyPr wrap="square" rtlCol="0" anchor="t"/>
          <a:lstStyle/>
          <a:p>
            <a:pPr marL="0" indent="0" algn="l">
              <a:lnSpc>
                <a:spcPts val="2799"/>
              </a:lnSpc>
              <a:buNone/>
            </a:pPr>
            <a:r>
              <a:rPr lang="en-US" sz="1750" dirty="0">
                <a:solidFill>
                  <a:srgbClr val="E2E6E9"/>
                </a:solidFill>
                <a:latin typeface="adonis-web" pitchFamily="34" charset="0"/>
                <a:ea typeface="adonis-web" pitchFamily="34" charset="-122"/>
                <a:cs typeface="adonis-web" pitchFamily="34" charset="-120"/>
              </a:rPr>
              <a:t>The model's prediction is interpreted, and the likelihood of the brain tumor type is presented to the medical professionals for further diagnosis and treatment planning.</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2517696" y="1168718"/>
            <a:ext cx="5554980"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Result</a:t>
            </a:r>
            <a:endParaRPr lang="en-US" sz="4374" dirty="0"/>
          </a:p>
        </p:txBody>
      </p:sp>
      <p:sp>
        <p:nvSpPr>
          <p:cNvPr id="5" name="Text 2"/>
          <p:cNvSpPr/>
          <p:nvPr/>
        </p:nvSpPr>
        <p:spPr>
          <a:xfrm>
            <a:off x="2517696" y="2396252"/>
            <a:ext cx="4526399" cy="1777008"/>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The brain tumor prediction model achieved an accuracy of 92% on the test dataset. The model was able to correctly identify the presence and location of brain tumors with high precision, enabling early diagnosis and treatment planning.</a:t>
            </a:r>
            <a:endParaRPr lang="en-US" sz="1750" dirty="0"/>
          </a:p>
        </p:txBody>
      </p:sp>
      <p:sp>
        <p:nvSpPr>
          <p:cNvPr id="6" name="Text 3"/>
          <p:cNvSpPr/>
          <p:nvPr/>
        </p:nvSpPr>
        <p:spPr>
          <a:xfrm>
            <a:off x="2517696" y="4373166"/>
            <a:ext cx="4526399" cy="2487811"/>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The results demonstrate the effectiveness of the convolutional neural network approach in analyzing medical images and making accurate predictions. This paves the way for the deployment of the system in clinical settings to assist healthcare professionals in the diagnosis and management of brain tumors.</a:t>
            </a:r>
            <a:endParaRPr lang="en-US" sz="1750" dirty="0"/>
          </a:p>
        </p:txBody>
      </p:sp>
      <p:pic>
        <p:nvPicPr>
          <p:cNvPr id="7" name="Image 1" descr="preencoded.png"/>
          <p:cNvPicPr>
            <a:picLocks noChangeAspect="1"/>
          </p:cNvPicPr>
          <p:nvPr/>
        </p:nvPicPr>
        <p:blipFill>
          <a:blip r:embed="rId4"/>
          <a:stretch>
            <a:fillRect/>
          </a:stretch>
        </p:blipFill>
        <p:spPr>
          <a:xfrm>
            <a:off x="7593687" y="2446258"/>
            <a:ext cx="4526399" cy="3401497"/>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TotalTime>
  <Words>1053</Words>
  <Application>Microsoft Office PowerPoint</Application>
  <PresentationFormat>Custom</PresentationFormat>
  <Paragraphs>89</Paragraphs>
  <Slides>13</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adonis-web</vt:lpstr>
      <vt:lpstr>Arial</vt:lpstr>
      <vt:lpstr>Söhne</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919361068320</cp:lastModifiedBy>
  <cp:revision>3</cp:revision>
  <dcterms:created xsi:type="dcterms:W3CDTF">2024-03-26T04:41:19Z</dcterms:created>
  <dcterms:modified xsi:type="dcterms:W3CDTF">2024-03-27T05:34:11Z</dcterms:modified>
</cp:coreProperties>
</file>